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Lst>
  <p:notesMasterIdLst>
    <p:notesMasterId r:id="rId35"/>
  </p:notesMasterIdLst>
  <p:sldIdLst>
    <p:sldId id="256" r:id="rId3"/>
    <p:sldId id="257" r:id="rId4"/>
    <p:sldId id="260" r:id="rId5"/>
    <p:sldId id="304" r:id="rId6"/>
    <p:sldId id="305" r:id="rId7"/>
    <p:sldId id="289" r:id="rId8"/>
    <p:sldId id="299" r:id="rId9"/>
    <p:sldId id="290" r:id="rId10"/>
    <p:sldId id="264" r:id="rId11"/>
    <p:sldId id="310" r:id="rId12"/>
    <p:sldId id="265" r:id="rId13"/>
    <p:sldId id="269" r:id="rId14"/>
    <p:sldId id="270" r:id="rId15"/>
    <p:sldId id="271" r:id="rId16"/>
    <p:sldId id="272" r:id="rId17"/>
    <p:sldId id="273" r:id="rId18"/>
    <p:sldId id="295" r:id="rId19"/>
    <p:sldId id="274" r:id="rId20"/>
    <p:sldId id="297" r:id="rId21"/>
    <p:sldId id="298" r:id="rId22"/>
    <p:sldId id="275" r:id="rId23"/>
    <p:sldId id="276" r:id="rId24"/>
    <p:sldId id="277" r:id="rId25"/>
    <p:sldId id="278" r:id="rId26"/>
    <p:sldId id="279" r:id="rId27"/>
    <p:sldId id="280" r:id="rId28"/>
    <p:sldId id="281" r:id="rId29"/>
    <p:sldId id="308" r:id="rId30"/>
    <p:sldId id="309" r:id="rId31"/>
    <p:sldId id="306" r:id="rId32"/>
    <p:sldId id="307" r:id="rId33"/>
    <p:sldId id="288" r:id="rId3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236" y="-3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67AF5B7-FA45-4AA7-B967-400B81DA23D8}" type="datetimeFigureOut">
              <a:rPr lang="en-IN" smtClean="0"/>
              <a:t>20-07-2023</a:t>
            </a:fld>
            <a:endParaRPr lang="en-IN"/>
          </a:p>
        </p:txBody>
      </p:sp>
      <p:sp>
        <p:nvSpPr>
          <p:cNvPr id="4" name="Slide Image Placeholder 3"/>
          <p:cNvSpPr>
            <a:spLocks noGrp="1" noRot="1" noChangeAspect="1"/>
          </p:cNvSpPr>
          <p:nvPr>
            <p:ph type="sldImg" idx="2"/>
          </p:nvPr>
        </p:nvSpPr>
        <p:spPr>
          <a:xfrm>
            <a:off x="2857500" y="385763"/>
            <a:ext cx="3429000" cy="19288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43163"/>
            <a:ext cx="7315200" cy="23145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4884738"/>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4738"/>
            <a:ext cx="3962400" cy="257175"/>
          </a:xfrm>
          <a:prstGeom prst="rect">
            <a:avLst/>
          </a:prstGeom>
        </p:spPr>
        <p:txBody>
          <a:bodyPr vert="horz" lIns="91440" tIns="45720" rIns="91440" bIns="45720" rtlCol="0" anchor="b"/>
          <a:lstStyle>
            <a:lvl1pPr algn="r">
              <a:defRPr sz="1200"/>
            </a:lvl1pPr>
          </a:lstStyle>
          <a:p>
            <a:fld id="{06359D65-FFF4-4B6E-B8EC-AF5249310DC3}" type="slidenum">
              <a:rPr lang="en-IN" smtClean="0"/>
              <a:t>‹#›</a:t>
            </a:fld>
            <a:endParaRPr lang="en-IN"/>
          </a:p>
        </p:txBody>
      </p:sp>
    </p:spTree>
    <p:extLst>
      <p:ext uri="{BB962C8B-B14F-4D97-AF65-F5344CB8AC3E}">
        <p14:creationId xmlns:p14="http://schemas.microsoft.com/office/powerpoint/2010/main" val="2113686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385763"/>
            <a:ext cx="3429000" cy="1928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385763"/>
            <a:ext cx="3429000" cy="1928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914400" y="2443163"/>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7" name="Google Shape;107;p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txBox="1">
            <a:spLocks noGrp="1"/>
          </p:cNvSpPr>
          <p:nvPr>
            <p:ph type="body" idx="1"/>
          </p:nvPr>
        </p:nvSpPr>
        <p:spPr>
          <a:xfrm>
            <a:off x="914400" y="2443163"/>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8" name="Google Shape;178;p1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6359D65-FFF4-4B6E-B8EC-AF5249310DC3}" type="slidenum">
              <a:rPr lang="en-IN" smtClean="0"/>
              <a:t>16</a:t>
            </a:fld>
            <a:endParaRPr lang="en-IN"/>
          </a:p>
        </p:txBody>
      </p:sp>
    </p:spTree>
    <p:extLst>
      <p:ext uri="{BB962C8B-B14F-4D97-AF65-F5344CB8AC3E}">
        <p14:creationId xmlns:p14="http://schemas.microsoft.com/office/powerpoint/2010/main" val="3471549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385763"/>
            <a:ext cx="3429000" cy="1928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385763"/>
            <a:ext cx="3429000" cy="1928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6847" y="191261"/>
            <a:ext cx="8490305" cy="45212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1433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58199" y="19050"/>
            <a:ext cx="542925"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E2D0AA-2EE1-4ACE-903B-CCE106E49816}"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796E96-45E8-4087-9AC9-14DC21A49C12}" type="slidenum">
              <a:rPr lang="en-IN" smtClean="0"/>
              <a:t>‹#›</a:t>
            </a:fld>
            <a:endParaRPr lang="en-IN"/>
          </a:p>
        </p:txBody>
      </p:sp>
    </p:spTree>
    <p:extLst>
      <p:ext uri="{BB962C8B-B14F-4D97-AF65-F5344CB8AC3E}">
        <p14:creationId xmlns:p14="http://schemas.microsoft.com/office/powerpoint/2010/main" val="184315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DE2D0AA-2EE1-4ACE-903B-CCE106E49816}" type="datetimeFigureOut">
              <a:rPr lang="en-IN" smtClean="0"/>
              <a:t>20-07-2023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796E96-45E8-4087-9AC9-14DC21A49C12}" type="slidenum">
              <a:rPr lang="en-IN" smtClean="0"/>
              <a:t>‹#›</a:t>
            </a:fld>
            <a:endParaRPr lang="en-IN"/>
          </a:p>
        </p:txBody>
      </p:sp>
    </p:spTree>
    <p:extLst>
      <p:ext uri="{BB962C8B-B14F-4D97-AF65-F5344CB8AC3E}">
        <p14:creationId xmlns:p14="http://schemas.microsoft.com/office/powerpoint/2010/main" val="1323221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DE2D0AA-2EE1-4ACE-903B-CCE106E49816}" type="datetimeFigureOut">
              <a:rPr lang="en-IN" smtClean="0"/>
              <a:t>20-07-2023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3796E96-45E8-4087-9AC9-14DC21A49C12}" type="slidenum">
              <a:rPr lang="en-IN" smtClean="0"/>
              <a:t>‹#›</a:t>
            </a:fld>
            <a:endParaRPr lang="en-IN"/>
          </a:p>
        </p:txBody>
      </p:sp>
    </p:spTree>
    <p:extLst>
      <p:ext uri="{BB962C8B-B14F-4D97-AF65-F5344CB8AC3E}">
        <p14:creationId xmlns:p14="http://schemas.microsoft.com/office/powerpoint/2010/main" val="2236840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DE2D0AA-2EE1-4ACE-903B-CCE106E49816}" type="datetimeFigureOut">
              <a:rPr lang="en-IN" smtClean="0"/>
              <a:t>20-07-2023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3796E96-45E8-4087-9AC9-14DC21A49C12}" type="slidenum">
              <a:rPr lang="en-IN" smtClean="0"/>
              <a:t>‹#›</a:t>
            </a:fld>
            <a:endParaRPr lang="en-IN"/>
          </a:p>
        </p:txBody>
      </p:sp>
    </p:spTree>
    <p:extLst>
      <p:ext uri="{BB962C8B-B14F-4D97-AF65-F5344CB8AC3E}">
        <p14:creationId xmlns:p14="http://schemas.microsoft.com/office/powerpoint/2010/main" val="2972035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E2D0AA-2EE1-4ACE-903B-CCE106E49816}" type="datetimeFigureOut">
              <a:rPr lang="en-IN" smtClean="0"/>
              <a:t>20-07-2023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3796E96-45E8-4087-9AC9-14DC21A49C12}" type="slidenum">
              <a:rPr lang="en-IN" smtClean="0"/>
              <a:t>‹#›</a:t>
            </a:fld>
            <a:endParaRPr lang="en-IN"/>
          </a:p>
        </p:txBody>
      </p:sp>
    </p:spTree>
    <p:extLst>
      <p:ext uri="{BB962C8B-B14F-4D97-AF65-F5344CB8AC3E}">
        <p14:creationId xmlns:p14="http://schemas.microsoft.com/office/powerpoint/2010/main" val="4128386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E2D0AA-2EE1-4ACE-903B-CCE106E49816}" type="datetimeFigureOut">
              <a:rPr lang="en-IN" smtClean="0"/>
              <a:t>20-07-2023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796E96-45E8-4087-9AC9-14DC21A49C12}" type="slidenum">
              <a:rPr lang="en-IN" smtClean="0"/>
              <a:t>‹#›</a:t>
            </a:fld>
            <a:endParaRPr lang="en-IN"/>
          </a:p>
        </p:txBody>
      </p:sp>
    </p:spTree>
    <p:extLst>
      <p:ext uri="{BB962C8B-B14F-4D97-AF65-F5344CB8AC3E}">
        <p14:creationId xmlns:p14="http://schemas.microsoft.com/office/powerpoint/2010/main" val="390147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E2D0AA-2EE1-4ACE-903B-CCE106E49816}" type="datetimeFigureOut">
              <a:rPr lang="en-IN" smtClean="0"/>
              <a:t>20-07-2023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3796E96-45E8-4087-9AC9-14DC21A49C12}" type="slidenum">
              <a:rPr lang="en-IN" smtClean="0"/>
              <a:t>‹#›</a:t>
            </a:fld>
            <a:endParaRPr lang="en-IN"/>
          </a:p>
        </p:txBody>
      </p:sp>
    </p:spTree>
    <p:extLst>
      <p:ext uri="{BB962C8B-B14F-4D97-AF65-F5344CB8AC3E}">
        <p14:creationId xmlns:p14="http://schemas.microsoft.com/office/powerpoint/2010/main" val="355718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E2D0AA-2EE1-4ACE-903B-CCE106E49816}"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796E96-45E8-4087-9AC9-14DC21A49C12}" type="slidenum">
              <a:rPr lang="en-IN" smtClean="0"/>
              <a:t>‹#›</a:t>
            </a:fld>
            <a:endParaRPr lang="en-IN"/>
          </a:p>
        </p:txBody>
      </p:sp>
    </p:spTree>
    <p:extLst>
      <p:ext uri="{BB962C8B-B14F-4D97-AF65-F5344CB8AC3E}">
        <p14:creationId xmlns:p14="http://schemas.microsoft.com/office/powerpoint/2010/main" val="20774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E2D0AA-2EE1-4ACE-903B-CCE106E49816}"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796E96-45E8-4087-9AC9-14DC21A49C12}" type="slidenum">
              <a:rPr lang="en-IN" smtClean="0"/>
              <a:t>‹#›</a:t>
            </a:fld>
            <a:endParaRPr lang="en-IN"/>
          </a:p>
        </p:txBody>
      </p:sp>
    </p:spTree>
    <p:extLst>
      <p:ext uri="{BB962C8B-B14F-4D97-AF65-F5344CB8AC3E}">
        <p14:creationId xmlns:p14="http://schemas.microsoft.com/office/powerpoint/2010/main" val="2067613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1" u="heavy">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200" b="1" i="0">
                <a:solidFill>
                  <a:srgbClr val="124F5C"/>
                </a:solidFill>
                <a:latin typeface="Roboto Bk"/>
                <a:cs typeface="Roboto B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94068" y="57150"/>
            <a:ext cx="573732" cy="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1" u="heavy">
                <a:solidFill>
                  <a:schemeClr val="bg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1" u="heavy">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11"/>
        <p:cNvGrpSpPr/>
        <p:nvPr/>
      </p:nvGrpSpPr>
      <p:grpSpPr>
        <a:xfrm>
          <a:off x="0" y="0"/>
          <a:ext cx="0" cy="0"/>
          <a:chOff x="0" y="0"/>
          <a:chExt cx="0" cy="0"/>
        </a:xfrm>
      </p:grpSpPr>
      <p:sp>
        <p:nvSpPr>
          <p:cNvPr id="12" name="Google Shape;12;p12"/>
          <p:cNvSpPr txBox="1">
            <a:spLocks noGrp="1"/>
          </p:cNvSpPr>
          <p:nvPr>
            <p:ph type="dt" idx="10"/>
          </p:nvPr>
        </p:nvSpPr>
        <p:spPr>
          <a:xfrm>
            <a:off x="628650" y="4767263"/>
            <a:ext cx="2057400" cy="273844"/>
          </a:xfrm>
          <a:prstGeom prst="rect">
            <a:avLst/>
          </a:prstGeom>
          <a:noFill/>
          <a:ln>
            <a:noFill/>
          </a:ln>
        </p:spPr>
        <p:txBody>
          <a:bodyPr spcFirstLastPara="1" wrap="square" lIns="68569" tIns="34275" rIns="68569"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2"/>
          <p:cNvSpPr txBox="1">
            <a:spLocks noGrp="1"/>
          </p:cNvSpPr>
          <p:nvPr>
            <p:ph type="ftr" idx="11"/>
          </p:nvPr>
        </p:nvSpPr>
        <p:spPr>
          <a:xfrm>
            <a:off x="3028950" y="4767263"/>
            <a:ext cx="3086100" cy="273844"/>
          </a:xfrm>
          <a:prstGeom prst="rect">
            <a:avLst/>
          </a:prstGeom>
          <a:noFill/>
          <a:ln>
            <a:noFill/>
          </a:ln>
        </p:spPr>
        <p:txBody>
          <a:bodyPr spcFirstLastPara="1" wrap="square" lIns="68569" tIns="34275" rIns="68569"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2"/>
          <p:cNvSpPr txBox="1">
            <a:spLocks noGrp="1"/>
          </p:cNvSpPr>
          <p:nvPr>
            <p:ph type="sldNum" idx="12"/>
          </p:nvPr>
        </p:nvSpPr>
        <p:spPr>
          <a:xfrm>
            <a:off x="6457950" y="4767263"/>
            <a:ext cx="2057400" cy="273844"/>
          </a:xfrm>
          <a:prstGeom prst="rect">
            <a:avLst/>
          </a:prstGeom>
          <a:noFill/>
          <a:ln>
            <a:noFill/>
          </a:ln>
        </p:spPr>
        <p:txBody>
          <a:bodyPr spcFirstLastPara="1" wrap="square" lIns="68569" tIns="34275" rIns="68569"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67264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6545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DE2D0AA-2EE1-4ACE-903B-CCE106E49816}"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796E96-45E8-4087-9AC9-14DC21A49C12}" type="slidenum">
              <a:rPr lang="en-IN" smtClean="0"/>
              <a:t>‹#›</a:t>
            </a:fld>
            <a:endParaRPr lang="en-IN"/>
          </a:p>
        </p:txBody>
      </p:sp>
    </p:spTree>
    <p:extLst>
      <p:ext uri="{BB962C8B-B14F-4D97-AF65-F5344CB8AC3E}">
        <p14:creationId xmlns:p14="http://schemas.microsoft.com/office/powerpoint/2010/main" val="3549468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E2D0AA-2EE1-4ACE-903B-CCE106E49816}"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3796E96-45E8-4087-9AC9-14DC21A49C12}" type="slidenum">
              <a:rPr lang="en-IN" smtClean="0"/>
              <a:t>‹#›</a:t>
            </a:fld>
            <a:endParaRPr lang="en-IN"/>
          </a:p>
        </p:txBody>
      </p:sp>
    </p:spTree>
    <p:extLst>
      <p:ext uri="{BB962C8B-B14F-4D97-AF65-F5344CB8AC3E}">
        <p14:creationId xmlns:p14="http://schemas.microsoft.com/office/powerpoint/2010/main" val="1548251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9" cstate="print"/>
          <a:stretch>
            <a:fillRect/>
          </a:stretch>
        </p:blipFill>
        <p:spPr>
          <a:xfrm>
            <a:off x="8602980" y="67056"/>
            <a:ext cx="348996" cy="358139"/>
          </a:xfrm>
          <a:prstGeom prst="rect">
            <a:avLst/>
          </a:prstGeom>
        </p:spPr>
      </p:pic>
      <p:sp>
        <p:nvSpPr>
          <p:cNvPr id="2" name="Holder 2"/>
          <p:cNvSpPr>
            <a:spLocks noGrp="1"/>
          </p:cNvSpPr>
          <p:nvPr>
            <p:ph type="title"/>
          </p:nvPr>
        </p:nvSpPr>
        <p:spPr>
          <a:xfrm>
            <a:off x="3213861" y="2641473"/>
            <a:ext cx="2716276" cy="513714"/>
          </a:xfrm>
          <a:prstGeom prst="rect">
            <a:avLst/>
          </a:prstGeom>
        </p:spPr>
        <p:txBody>
          <a:bodyPr wrap="square" lIns="0" tIns="0" rIns="0" bIns="0">
            <a:spAutoFit/>
          </a:bodyPr>
          <a:lstStyle>
            <a:lvl1pPr>
              <a:defRPr sz="3200" b="1" i="1" u="heavy">
                <a:solidFill>
                  <a:schemeClr val="bg1"/>
                </a:solidFill>
                <a:latin typeface="Arial"/>
                <a:cs typeface="Arial"/>
              </a:defRPr>
            </a:lvl1pPr>
          </a:lstStyle>
          <a:p>
            <a:endParaRPr/>
          </a:p>
        </p:txBody>
      </p:sp>
      <p:sp>
        <p:nvSpPr>
          <p:cNvPr id="3" name="Holder 3"/>
          <p:cNvSpPr>
            <a:spLocks noGrp="1"/>
          </p:cNvSpPr>
          <p:nvPr>
            <p:ph type="body" idx="1"/>
          </p:nvPr>
        </p:nvSpPr>
        <p:spPr>
          <a:xfrm>
            <a:off x="225171" y="1278128"/>
            <a:ext cx="8693657" cy="1489075"/>
          </a:xfrm>
          <a:prstGeom prst="rect">
            <a:avLst/>
          </a:prstGeom>
        </p:spPr>
        <p:txBody>
          <a:bodyPr wrap="square" lIns="0" tIns="0" rIns="0" bIns="0">
            <a:spAutoFit/>
          </a:bodyPr>
          <a:lstStyle>
            <a:lvl1pPr>
              <a:defRPr sz="1200" b="1" i="0">
                <a:solidFill>
                  <a:srgbClr val="124F5C"/>
                </a:solidFill>
                <a:latin typeface="Roboto Bk"/>
                <a:cs typeface="Roboto Bk"/>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DE2D0AA-2EE1-4ACE-903B-CCE106E49816}" type="datetimeFigureOut">
              <a:rPr lang="en-IN" smtClean="0"/>
              <a:t>20-07-2023</a:t>
            </a:fld>
            <a:endParaRPr lang="en-IN"/>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F3796E96-45E8-4087-9AC9-14DC21A49C12}" type="slidenum">
              <a:rPr lang="en-IN" smtClean="0"/>
              <a:t>‹#›</a:t>
            </a:fld>
            <a:endParaRPr lang="en-IN"/>
          </a:p>
        </p:txBody>
      </p:sp>
      <p:pic>
        <p:nvPicPr>
          <p:cNvPr id="16386"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542336" y="34133"/>
            <a:ext cx="542925"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677321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hyperlink" Target="https://dataaspirant.com/feature-selection-techniques-r/"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the-learning-machine.com/article/ml/linear-least-squares"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5576" y="285452"/>
            <a:ext cx="6138424" cy="2319225"/>
          </a:xfrm>
          <a:prstGeom prst="rect">
            <a:avLst/>
          </a:prstGeom>
        </p:spPr>
        <p:txBody>
          <a:bodyPr vert="horz" wrap="square" lIns="0" tIns="10795" rIns="0" bIns="0" rtlCol="0">
            <a:spAutoFit/>
          </a:bodyPr>
          <a:lstStyle/>
          <a:p>
            <a:pPr marL="12065" marR="5080" indent="187325" algn="ctr">
              <a:lnSpc>
                <a:spcPct val="100299"/>
              </a:lnSpc>
              <a:spcBef>
                <a:spcPts val="85"/>
              </a:spcBef>
            </a:pPr>
            <a:r>
              <a:rPr sz="4200" i="0" u="none" spc="-114" dirty="0">
                <a:solidFill>
                  <a:srgbClr val="CC0000"/>
                </a:solidFill>
                <a:latin typeface="Georgia" pitchFamily="18" charset="0"/>
                <a:cs typeface="Verdana"/>
              </a:rPr>
              <a:t>Capstone</a:t>
            </a:r>
            <a:r>
              <a:rPr sz="4200" i="0" u="none" spc="-285" dirty="0">
                <a:solidFill>
                  <a:srgbClr val="CC0000"/>
                </a:solidFill>
                <a:latin typeface="Georgia" pitchFamily="18" charset="0"/>
                <a:cs typeface="Verdana"/>
              </a:rPr>
              <a:t> </a:t>
            </a:r>
            <a:r>
              <a:rPr sz="4200" i="0" u="none" spc="-225" dirty="0" smtClean="0">
                <a:solidFill>
                  <a:srgbClr val="CC0000"/>
                </a:solidFill>
                <a:latin typeface="Georgia" pitchFamily="18" charset="0"/>
                <a:cs typeface="Verdana"/>
              </a:rPr>
              <a:t>Pro</a:t>
            </a:r>
            <a:r>
              <a:rPr sz="4200" i="0" u="none" spc="-160" dirty="0" smtClean="0">
                <a:solidFill>
                  <a:srgbClr val="CC0000"/>
                </a:solidFill>
                <a:latin typeface="Georgia" pitchFamily="18" charset="0"/>
                <a:cs typeface="Verdana"/>
              </a:rPr>
              <a:t>j</a:t>
            </a:r>
            <a:r>
              <a:rPr sz="4200" i="0" u="none" spc="-80" dirty="0" smtClean="0">
                <a:solidFill>
                  <a:srgbClr val="CC0000"/>
                </a:solidFill>
                <a:latin typeface="Georgia" pitchFamily="18" charset="0"/>
                <a:cs typeface="Verdana"/>
              </a:rPr>
              <a:t>ec</a:t>
            </a:r>
            <a:r>
              <a:rPr sz="4200" i="0" u="none" spc="-65" dirty="0" smtClean="0">
                <a:solidFill>
                  <a:srgbClr val="CC0000"/>
                </a:solidFill>
                <a:latin typeface="Georgia" pitchFamily="18" charset="0"/>
                <a:cs typeface="Verdana"/>
              </a:rPr>
              <a:t>t</a:t>
            </a:r>
            <a:r>
              <a:rPr lang="en-GB" sz="4200" i="0" u="none" spc="-400" dirty="0">
                <a:solidFill>
                  <a:srgbClr val="CC0000"/>
                </a:solidFill>
                <a:latin typeface="Georgia" pitchFamily="18" charset="0"/>
                <a:cs typeface="Verdana"/>
              </a:rPr>
              <a:t> </a:t>
            </a:r>
            <a:r>
              <a:rPr lang="en-GB" sz="4200" i="0" u="none" spc="-400" dirty="0" smtClean="0">
                <a:solidFill>
                  <a:srgbClr val="CC0000"/>
                </a:solidFill>
                <a:latin typeface="Georgia" pitchFamily="18" charset="0"/>
                <a:cs typeface="Verdana"/>
              </a:rPr>
              <a:t/>
            </a:r>
            <a:br>
              <a:rPr lang="en-GB" sz="4200" i="0" u="none" spc="-400" dirty="0" smtClean="0">
                <a:solidFill>
                  <a:srgbClr val="CC0000"/>
                </a:solidFill>
                <a:latin typeface="Georgia" pitchFamily="18" charset="0"/>
                <a:cs typeface="Verdana"/>
              </a:rPr>
            </a:br>
            <a:r>
              <a:rPr sz="3600" i="0" u="none" spc="-145" dirty="0" smtClean="0">
                <a:solidFill>
                  <a:srgbClr val="124F5C"/>
                </a:solidFill>
                <a:latin typeface="Georgia" pitchFamily="18" charset="0"/>
                <a:cs typeface="Verdana"/>
              </a:rPr>
              <a:t>Regressio</a:t>
            </a:r>
            <a:r>
              <a:rPr sz="3600" i="0" u="none" spc="-175" dirty="0" smtClean="0">
                <a:solidFill>
                  <a:srgbClr val="124F5C"/>
                </a:solidFill>
                <a:latin typeface="Georgia" pitchFamily="18" charset="0"/>
                <a:cs typeface="Verdana"/>
              </a:rPr>
              <a:t>n</a:t>
            </a:r>
            <a:r>
              <a:rPr lang="en-GB" sz="3600" i="0" u="none" spc="-175" dirty="0" smtClean="0">
                <a:solidFill>
                  <a:srgbClr val="124F5C"/>
                </a:solidFill>
                <a:latin typeface="Georgia" pitchFamily="18" charset="0"/>
                <a:cs typeface="Verdana"/>
              </a:rPr>
              <a:t> </a:t>
            </a:r>
            <a:r>
              <a:rPr sz="3600" i="0" u="none" spc="-340" dirty="0" smtClean="0">
                <a:solidFill>
                  <a:srgbClr val="124F5C"/>
                </a:solidFill>
                <a:latin typeface="Georgia" pitchFamily="18" charset="0"/>
                <a:cs typeface="Verdana"/>
              </a:rPr>
              <a:t>-</a:t>
            </a:r>
            <a:r>
              <a:rPr sz="3600" i="0" u="none" spc="-175" dirty="0" smtClean="0">
                <a:solidFill>
                  <a:srgbClr val="124F5C"/>
                </a:solidFill>
                <a:latin typeface="Georgia" pitchFamily="18" charset="0"/>
                <a:cs typeface="Verdana"/>
              </a:rPr>
              <a:t> </a:t>
            </a:r>
            <a:r>
              <a:rPr sz="3600" i="0" u="none" spc="-190" dirty="0">
                <a:solidFill>
                  <a:srgbClr val="124F5C"/>
                </a:solidFill>
                <a:latin typeface="Georgia" pitchFamily="18" charset="0"/>
                <a:cs typeface="Verdana"/>
              </a:rPr>
              <a:t>Yes</a:t>
            </a:r>
            <a:r>
              <a:rPr sz="3600" i="0" u="none" spc="-195" dirty="0">
                <a:solidFill>
                  <a:srgbClr val="124F5C"/>
                </a:solidFill>
                <a:latin typeface="Georgia" pitchFamily="18" charset="0"/>
                <a:cs typeface="Verdana"/>
              </a:rPr>
              <a:t> </a:t>
            </a:r>
            <a:r>
              <a:rPr sz="3600" i="0" u="none" spc="-75" dirty="0">
                <a:solidFill>
                  <a:srgbClr val="124F5C"/>
                </a:solidFill>
                <a:latin typeface="Georgia" pitchFamily="18" charset="0"/>
                <a:cs typeface="Verdana"/>
              </a:rPr>
              <a:t>Bank</a:t>
            </a:r>
            <a:r>
              <a:rPr sz="3600" i="0" u="none" spc="-215" dirty="0">
                <a:solidFill>
                  <a:srgbClr val="124F5C"/>
                </a:solidFill>
                <a:latin typeface="Georgia" pitchFamily="18" charset="0"/>
                <a:cs typeface="Verdana"/>
              </a:rPr>
              <a:t> </a:t>
            </a:r>
            <a:r>
              <a:rPr sz="3600" i="0" u="none" spc="-85" dirty="0">
                <a:solidFill>
                  <a:srgbClr val="124F5C"/>
                </a:solidFill>
                <a:latin typeface="Georgia" pitchFamily="18" charset="0"/>
                <a:cs typeface="Verdana"/>
              </a:rPr>
              <a:t>Stock  </a:t>
            </a:r>
            <a:r>
              <a:rPr sz="3600" i="0" u="none" spc="-110" dirty="0">
                <a:solidFill>
                  <a:srgbClr val="124F5C"/>
                </a:solidFill>
                <a:latin typeface="Georgia" pitchFamily="18" charset="0"/>
                <a:cs typeface="Verdana"/>
              </a:rPr>
              <a:t>Closi</a:t>
            </a:r>
            <a:r>
              <a:rPr sz="3600" i="0" u="none" spc="-155" dirty="0">
                <a:solidFill>
                  <a:srgbClr val="124F5C"/>
                </a:solidFill>
                <a:latin typeface="Georgia" pitchFamily="18" charset="0"/>
                <a:cs typeface="Verdana"/>
              </a:rPr>
              <a:t>n</a:t>
            </a:r>
            <a:r>
              <a:rPr sz="3600" i="0" u="none" dirty="0">
                <a:solidFill>
                  <a:srgbClr val="124F5C"/>
                </a:solidFill>
                <a:latin typeface="Georgia" pitchFamily="18" charset="0"/>
                <a:cs typeface="Verdana"/>
              </a:rPr>
              <a:t>g</a:t>
            </a:r>
            <a:r>
              <a:rPr sz="3600" i="0" u="none" spc="-195" dirty="0">
                <a:solidFill>
                  <a:srgbClr val="124F5C"/>
                </a:solidFill>
                <a:latin typeface="Georgia" pitchFamily="18" charset="0"/>
                <a:cs typeface="Verdana"/>
              </a:rPr>
              <a:t> </a:t>
            </a:r>
            <a:r>
              <a:rPr sz="3600" i="0" u="none" spc="-95" dirty="0">
                <a:solidFill>
                  <a:srgbClr val="124F5C"/>
                </a:solidFill>
                <a:latin typeface="Georgia" pitchFamily="18" charset="0"/>
                <a:cs typeface="Verdana"/>
              </a:rPr>
              <a:t>Pri</a:t>
            </a:r>
            <a:r>
              <a:rPr sz="3600" i="0" u="none" spc="-120" dirty="0">
                <a:solidFill>
                  <a:srgbClr val="124F5C"/>
                </a:solidFill>
                <a:latin typeface="Georgia" pitchFamily="18" charset="0"/>
                <a:cs typeface="Verdana"/>
              </a:rPr>
              <a:t>ce</a:t>
            </a:r>
            <a:r>
              <a:rPr sz="3600" i="0" u="none" spc="-200" dirty="0">
                <a:solidFill>
                  <a:srgbClr val="124F5C"/>
                </a:solidFill>
                <a:latin typeface="Georgia" pitchFamily="18" charset="0"/>
                <a:cs typeface="Verdana"/>
              </a:rPr>
              <a:t> </a:t>
            </a:r>
            <a:r>
              <a:rPr sz="3600" i="0" u="none" spc="-90" dirty="0">
                <a:solidFill>
                  <a:srgbClr val="124F5C"/>
                </a:solidFill>
                <a:latin typeface="Georgia" pitchFamily="18" charset="0"/>
                <a:cs typeface="Verdana"/>
              </a:rPr>
              <a:t>Predi</a:t>
            </a:r>
            <a:r>
              <a:rPr sz="3600" i="0" u="none" spc="-105" dirty="0">
                <a:solidFill>
                  <a:srgbClr val="124F5C"/>
                </a:solidFill>
                <a:latin typeface="Georgia" pitchFamily="18" charset="0"/>
                <a:cs typeface="Verdana"/>
              </a:rPr>
              <a:t>ction</a:t>
            </a:r>
            <a:endParaRPr sz="3600" dirty="0">
              <a:latin typeface="Georgia" pitchFamily="18" charset="0"/>
              <a:cs typeface="Verdana"/>
            </a:endParaRPr>
          </a:p>
        </p:txBody>
      </p:sp>
      <p:sp>
        <p:nvSpPr>
          <p:cNvPr id="3" name="object 3"/>
          <p:cNvSpPr txBox="1"/>
          <p:nvPr/>
        </p:nvSpPr>
        <p:spPr>
          <a:xfrm>
            <a:off x="6172200" y="4367155"/>
            <a:ext cx="5291576" cy="641201"/>
          </a:xfrm>
          <a:prstGeom prst="rect">
            <a:avLst/>
          </a:prstGeom>
        </p:spPr>
        <p:txBody>
          <a:bodyPr vert="horz" wrap="square" lIns="0" tIns="12700" rIns="0" bIns="0" rtlCol="0">
            <a:spAutoFit/>
          </a:bodyPr>
          <a:lstStyle/>
          <a:p>
            <a:pPr marL="12700">
              <a:lnSpc>
                <a:spcPct val="100000"/>
              </a:lnSpc>
              <a:spcBef>
                <a:spcPts val="100"/>
              </a:spcBef>
              <a:tabLst>
                <a:tab pos="833755" algn="l"/>
              </a:tabLst>
            </a:pPr>
            <a:r>
              <a:rPr sz="2000" spc="-140" dirty="0" smtClean="0">
                <a:solidFill>
                  <a:schemeClr val="tx2">
                    <a:lumMod val="75000"/>
                  </a:schemeClr>
                </a:solidFill>
                <a:latin typeface="Georgia" pitchFamily="18" charset="0"/>
                <a:ea typeface="Cambria" pitchFamily="18" charset="0"/>
                <a:cs typeface="Verdana"/>
              </a:rPr>
              <a:t>By</a:t>
            </a:r>
            <a:r>
              <a:rPr lang="en-GB" sz="2000" spc="-140" dirty="0" smtClean="0">
                <a:solidFill>
                  <a:schemeClr val="tx2">
                    <a:lumMod val="75000"/>
                  </a:schemeClr>
                </a:solidFill>
                <a:latin typeface="Georgia" pitchFamily="18" charset="0"/>
                <a:ea typeface="Cambria" pitchFamily="18" charset="0"/>
                <a:cs typeface="Verdana"/>
              </a:rPr>
              <a:t> -  </a:t>
            </a:r>
            <a:r>
              <a:rPr lang="en-GB" sz="2000" spc="-140" dirty="0" err="1" smtClean="0">
                <a:solidFill>
                  <a:srgbClr val="CC0000"/>
                </a:solidFill>
                <a:latin typeface="Georgia" pitchFamily="18" charset="0"/>
                <a:ea typeface="Cambria" pitchFamily="18" charset="0"/>
                <a:cs typeface="Verdana"/>
              </a:rPr>
              <a:t>Vibhuti</a:t>
            </a:r>
            <a:r>
              <a:rPr lang="en-GB" sz="2000" spc="-140" dirty="0" smtClean="0">
                <a:solidFill>
                  <a:srgbClr val="CC0000"/>
                </a:solidFill>
                <a:latin typeface="Georgia" pitchFamily="18" charset="0"/>
                <a:ea typeface="Cambria" pitchFamily="18" charset="0"/>
                <a:cs typeface="Verdana"/>
              </a:rPr>
              <a:t> Gupta</a:t>
            </a:r>
          </a:p>
          <a:p>
            <a:pPr marL="12700">
              <a:lnSpc>
                <a:spcPct val="100000"/>
              </a:lnSpc>
              <a:spcBef>
                <a:spcPts val="100"/>
              </a:spcBef>
              <a:tabLst>
                <a:tab pos="833755" algn="l"/>
              </a:tabLst>
            </a:pPr>
            <a:r>
              <a:rPr lang="en-GB" sz="2000" spc="-140" dirty="0" smtClean="0">
                <a:solidFill>
                  <a:srgbClr val="CC0000"/>
                </a:solidFill>
                <a:latin typeface="Georgia" pitchFamily="18" charset="0"/>
                <a:ea typeface="Cambria" pitchFamily="18" charset="0"/>
                <a:cs typeface="Tahoma"/>
              </a:rPr>
              <a:t>         </a:t>
            </a:r>
            <a:r>
              <a:rPr lang="en-GB" sz="2000" spc="-140" dirty="0" err="1" smtClean="0">
                <a:solidFill>
                  <a:srgbClr val="CC0000"/>
                </a:solidFill>
                <a:latin typeface="Georgia" pitchFamily="18" charset="0"/>
                <a:ea typeface="Cambria" pitchFamily="18" charset="0"/>
                <a:cs typeface="Tahoma"/>
              </a:rPr>
              <a:t>Rudraashish</a:t>
            </a:r>
            <a:r>
              <a:rPr lang="en-GB" sz="2000" spc="-140" dirty="0" smtClean="0">
                <a:solidFill>
                  <a:srgbClr val="CC0000"/>
                </a:solidFill>
                <a:latin typeface="Georgia" pitchFamily="18" charset="0"/>
                <a:ea typeface="Cambria" pitchFamily="18" charset="0"/>
                <a:cs typeface="Tahoma"/>
              </a:rPr>
              <a:t> </a:t>
            </a:r>
            <a:r>
              <a:rPr lang="en-GB" sz="2000" spc="-140" dirty="0" err="1" smtClean="0">
                <a:solidFill>
                  <a:srgbClr val="CC0000"/>
                </a:solidFill>
                <a:latin typeface="Georgia" pitchFamily="18" charset="0"/>
                <a:ea typeface="Cambria" pitchFamily="18" charset="0"/>
                <a:cs typeface="Tahoma"/>
              </a:rPr>
              <a:t>Sen</a:t>
            </a:r>
            <a:r>
              <a:rPr lang="en-GB" sz="2000" spc="-140" dirty="0" smtClean="0">
                <a:solidFill>
                  <a:srgbClr val="CC0000"/>
                </a:solidFill>
                <a:latin typeface="Georgia" pitchFamily="18" charset="0"/>
                <a:ea typeface="Cambria" pitchFamily="18" charset="0"/>
                <a:cs typeface="Tahoma"/>
              </a:rPr>
              <a:t> Gupta</a:t>
            </a:r>
            <a:endParaRPr sz="2000" dirty="0">
              <a:latin typeface="Georgia" pitchFamily="18" charset="0"/>
              <a:ea typeface="Cambria" pitchFamily="18" charset="0"/>
              <a:cs typeface="Tahoma"/>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7215" r="-8148" b="31392"/>
          <a:stretch/>
        </p:blipFill>
        <p:spPr>
          <a:xfrm>
            <a:off x="3848100" y="2800350"/>
            <a:ext cx="5101076" cy="1425412"/>
          </a:xfrm>
          <a:prstGeom prst="rect">
            <a:avLst/>
          </a:prstGeom>
        </p:spPr>
      </p:pic>
      <p:pic>
        <p:nvPicPr>
          <p:cNvPr id="7" name="Image 2" descr="preencoded.png"/>
          <p:cNvPicPr>
            <a:picLocks noChangeAspect="1"/>
          </p:cNvPicPr>
          <p:nvPr/>
        </p:nvPicPr>
        <p:blipFill>
          <a:blip r:embed="rId3"/>
          <a:stretch>
            <a:fillRect/>
          </a:stretch>
        </p:blipFill>
        <p:spPr>
          <a:xfrm>
            <a:off x="0" y="0"/>
            <a:ext cx="3459241" cy="515705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460" y="189389"/>
            <a:ext cx="3481704" cy="443070"/>
          </a:xfrm>
          <a:prstGeom prst="rect">
            <a:avLst/>
          </a:prstGeom>
        </p:spPr>
        <p:txBody>
          <a:bodyPr vert="horz" wrap="square" lIns="0" tIns="12065" rIns="0" bIns="0" rtlCol="0">
            <a:spAutoFit/>
          </a:bodyPr>
          <a:lstStyle/>
          <a:p>
            <a:pPr marL="12700">
              <a:lnSpc>
                <a:spcPct val="100000"/>
              </a:lnSpc>
              <a:spcBef>
                <a:spcPts val="95"/>
              </a:spcBef>
            </a:pPr>
            <a:r>
              <a:rPr sz="2400" i="0" u="none" spc="-5" dirty="0">
                <a:solidFill>
                  <a:srgbClr val="CC0000"/>
                </a:solidFill>
                <a:latin typeface="Georgia" pitchFamily="18" charset="0"/>
              </a:rPr>
              <a:t>EDA</a:t>
            </a:r>
            <a:r>
              <a:rPr sz="2400" i="0" u="none" spc="-30" dirty="0">
                <a:solidFill>
                  <a:srgbClr val="CC0000"/>
                </a:solidFill>
                <a:latin typeface="Georgia" pitchFamily="18" charset="0"/>
              </a:rPr>
              <a:t> </a:t>
            </a:r>
            <a:r>
              <a:rPr sz="2400" i="0" u="none" spc="-5" dirty="0">
                <a:solidFill>
                  <a:srgbClr val="CC0000"/>
                </a:solidFill>
                <a:latin typeface="Georgia" pitchFamily="18" charset="0"/>
              </a:rPr>
              <a:t>(Visualizations</a:t>
            </a:r>
            <a:r>
              <a:rPr sz="2800" i="0" u="none" spc="-5" dirty="0">
                <a:solidFill>
                  <a:srgbClr val="CC0000"/>
                </a:solidFill>
                <a:latin typeface="Arial"/>
                <a:cs typeface="Arial"/>
              </a:rPr>
              <a:t>)</a:t>
            </a:r>
            <a:endParaRPr sz="2800" dirty="0">
              <a:latin typeface="Arial"/>
              <a:cs typeface="Arial"/>
            </a:endParaRPr>
          </a:p>
        </p:txBody>
      </p:sp>
      <p:grpSp>
        <p:nvGrpSpPr>
          <p:cNvPr id="3" name="object 3"/>
          <p:cNvGrpSpPr/>
          <p:nvPr/>
        </p:nvGrpSpPr>
        <p:grpSpPr>
          <a:xfrm>
            <a:off x="10020" y="772741"/>
            <a:ext cx="9145270" cy="88900"/>
            <a:chOff x="0" y="848545"/>
            <a:chExt cx="9145270" cy="88900"/>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7" name="object 7"/>
          <p:cNvSpPr txBox="1"/>
          <p:nvPr/>
        </p:nvSpPr>
        <p:spPr>
          <a:xfrm>
            <a:off x="533400" y="969753"/>
            <a:ext cx="6858000" cy="382797"/>
          </a:xfrm>
          <a:prstGeom prst="rect">
            <a:avLst/>
          </a:prstGeom>
        </p:spPr>
        <p:txBody>
          <a:bodyPr vert="horz" wrap="square" lIns="0" tIns="13335" rIns="0" bIns="0" rtlCol="0">
            <a:spAutoFit/>
          </a:bodyPr>
          <a:lstStyle/>
          <a:p>
            <a:pPr marL="12700">
              <a:lnSpc>
                <a:spcPct val="100000"/>
              </a:lnSpc>
              <a:spcBef>
                <a:spcPts val="105"/>
              </a:spcBef>
            </a:pPr>
            <a:r>
              <a:rPr sz="2400" dirty="0">
                <a:solidFill>
                  <a:srgbClr val="002060"/>
                </a:solidFill>
                <a:uFill>
                  <a:solidFill>
                    <a:srgbClr val="CC0000"/>
                  </a:solidFill>
                </a:uFill>
                <a:latin typeface="Cambria" pitchFamily="18" charset="0"/>
                <a:ea typeface="Cambria" pitchFamily="18" charset="0"/>
                <a:cs typeface="Courier New"/>
              </a:rPr>
              <a:t>Yes</a:t>
            </a:r>
            <a:r>
              <a:rPr sz="2400" spc="-10" dirty="0">
                <a:solidFill>
                  <a:srgbClr val="002060"/>
                </a:solidFill>
                <a:uFill>
                  <a:solidFill>
                    <a:srgbClr val="CC0000"/>
                  </a:solidFill>
                </a:uFill>
                <a:latin typeface="Cambria" pitchFamily="18" charset="0"/>
                <a:ea typeface="Cambria" pitchFamily="18" charset="0"/>
                <a:cs typeface="Courier New"/>
              </a:rPr>
              <a:t> </a:t>
            </a:r>
            <a:r>
              <a:rPr sz="2400" spc="-5" dirty="0">
                <a:solidFill>
                  <a:srgbClr val="002060"/>
                </a:solidFill>
                <a:uFill>
                  <a:solidFill>
                    <a:srgbClr val="CC0000"/>
                  </a:solidFill>
                </a:uFill>
                <a:latin typeface="Cambria" pitchFamily="18" charset="0"/>
                <a:ea typeface="Cambria" pitchFamily="18" charset="0"/>
                <a:cs typeface="Courier New"/>
              </a:rPr>
              <a:t>Bank</a:t>
            </a:r>
            <a:r>
              <a:rPr sz="2400" spc="-15" dirty="0">
                <a:solidFill>
                  <a:srgbClr val="002060"/>
                </a:solidFill>
                <a:uFill>
                  <a:solidFill>
                    <a:srgbClr val="CC0000"/>
                  </a:solidFill>
                </a:uFill>
                <a:latin typeface="Cambria" pitchFamily="18" charset="0"/>
                <a:ea typeface="Cambria" pitchFamily="18" charset="0"/>
                <a:cs typeface="Courier New"/>
              </a:rPr>
              <a:t> </a:t>
            </a:r>
            <a:r>
              <a:rPr sz="2400" spc="-10" dirty="0">
                <a:solidFill>
                  <a:srgbClr val="002060"/>
                </a:solidFill>
                <a:uFill>
                  <a:solidFill>
                    <a:srgbClr val="CC0000"/>
                  </a:solidFill>
                </a:uFill>
                <a:latin typeface="Cambria" pitchFamily="18" charset="0"/>
                <a:ea typeface="Cambria" pitchFamily="18" charset="0"/>
                <a:cs typeface="Courier New"/>
              </a:rPr>
              <a:t>closing </a:t>
            </a:r>
            <a:r>
              <a:rPr sz="2400" spc="-5" dirty="0">
                <a:solidFill>
                  <a:srgbClr val="002060"/>
                </a:solidFill>
                <a:uFill>
                  <a:solidFill>
                    <a:srgbClr val="CC0000"/>
                  </a:solidFill>
                </a:uFill>
                <a:latin typeface="Cambria" pitchFamily="18" charset="0"/>
                <a:ea typeface="Cambria" pitchFamily="18" charset="0"/>
                <a:cs typeface="Courier New"/>
              </a:rPr>
              <a:t>price</a:t>
            </a:r>
            <a:r>
              <a:rPr sz="2400" spc="-10" dirty="0">
                <a:solidFill>
                  <a:srgbClr val="002060"/>
                </a:solidFill>
                <a:uFill>
                  <a:solidFill>
                    <a:srgbClr val="CC0000"/>
                  </a:solidFill>
                </a:uFill>
                <a:latin typeface="Cambria" pitchFamily="18" charset="0"/>
                <a:ea typeface="Cambria" pitchFamily="18" charset="0"/>
                <a:cs typeface="Courier New"/>
              </a:rPr>
              <a:t> </a:t>
            </a:r>
            <a:r>
              <a:rPr sz="2400" spc="-5" dirty="0">
                <a:solidFill>
                  <a:srgbClr val="002060"/>
                </a:solidFill>
                <a:uFill>
                  <a:solidFill>
                    <a:srgbClr val="CC0000"/>
                  </a:solidFill>
                </a:uFill>
                <a:latin typeface="Cambria" pitchFamily="18" charset="0"/>
                <a:ea typeface="Cambria" pitchFamily="18" charset="0"/>
                <a:cs typeface="Courier New"/>
              </a:rPr>
              <a:t>with</a:t>
            </a:r>
            <a:r>
              <a:rPr sz="2400" spc="-25" dirty="0">
                <a:solidFill>
                  <a:srgbClr val="002060"/>
                </a:solidFill>
                <a:uFill>
                  <a:solidFill>
                    <a:srgbClr val="CC0000"/>
                  </a:solidFill>
                </a:uFill>
                <a:latin typeface="Cambria" pitchFamily="18" charset="0"/>
                <a:ea typeface="Cambria" pitchFamily="18" charset="0"/>
                <a:cs typeface="Courier New"/>
              </a:rPr>
              <a:t> </a:t>
            </a:r>
            <a:r>
              <a:rPr sz="2400" spc="-5" dirty="0">
                <a:solidFill>
                  <a:srgbClr val="002060"/>
                </a:solidFill>
                <a:uFill>
                  <a:solidFill>
                    <a:srgbClr val="CC0000"/>
                  </a:solidFill>
                </a:uFill>
                <a:latin typeface="Cambria" pitchFamily="18" charset="0"/>
                <a:ea typeface="Cambria" pitchFamily="18" charset="0"/>
                <a:cs typeface="Courier New"/>
              </a:rPr>
              <a:t>respect</a:t>
            </a:r>
            <a:r>
              <a:rPr sz="2400" spc="-20" dirty="0">
                <a:solidFill>
                  <a:srgbClr val="002060"/>
                </a:solidFill>
                <a:uFill>
                  <a:solidFill>
                    <a:srgbClr val="CC0000"/>
                  </a:solidFill>
                </a:uFill>
                <a:latin typeface="Cambria" pitchFamily="18" charset="0"/>
                <a:ea typeface="Cambria" pitchFamily="18" charset="0"/>
                <a:cs typeface="Courier New"/>
              </a:rPr>
              <a:t> </a:t>
            </a:r>
            <a:r>
              <a:rPr sz="2400" dirty="0">
                <a:solidFill>
                  <a:srgbClr val="002060"/>
                </a:solidFill>
                <a:uFill>
                  <a:solidFill>
                    <a:srgbClr val="CC0000"/>
                  </a:solidFill>
                </a:uFill>
                <a:latin typeface="Cambria" pitchFamily="18" charset="0"/>
                <a:ea typeface="Cambria" pitchFamily="18" charset="0"/>
                <a:cs typeface="Courier New"/>
              </a:rPr>
              <a:t>to</a:t>
            </a:r>
            <a:r>
              <a:rPr sz="2400" spc="-25" dirty="0">
                <a:solidFill>
                  <a:srgbClr val="002060"/>
                </a:solidFill>
                <a:uFill>
                  <a:solidFill>
                    <a:srgbClr val="CC0000"/>
                  </a:solidFill>
                </a:uFill>
                <a:latin typeface="Cambria" pitchFamily="18" charset="0"/>
                <a:ea typeface="Cambria" pitchFamily="18" charset="0"/>
                <a:cs typeface="Courier New"/>
              </a:rPr>
              <a:t> </a:t>
            </a:r>
            <a:r>
              <a:rPr sz="2400" spc="-5" dirty="0">
                <a:solidFill>
                  <a:srgbClr val="002060"/>
                </a:solidFill>
                <a:uFill>
                  <a:solidFill>
                    <a:srgbClr val="CC0000"/>
                  </a:solidFill>
                </a:uFill>
                <a:latin typeface="Cambria" pitchFamily="18" charset="0"/>
                <a:ea typeface="Cambria" pitchFamily="18" charset="0"/>
                <a:cs typeface="Courier New"/>
              </a:rPr>
              <a:t>Year</a:t>
            </a:r>
            <a:endParaRPr sz="2400" dirty="0">
              <a:solidFill>
                <a:srgbClr val="002060"/>
              </a:solidFill>
              <a:latin typeface="Cambria" pitchFamily="18" charset="0"/>
              <a:ea typeface="Cambria" pitchFamily="18" charset="0"/>
              <a:cs typeface="Courier New"/>
            </a:endParaRPr>
          </a:p>
        </p:txBody>
      </p:sp>
      <p:sp>
        <p:nvSpPr>
          <p:cNvPr id="16" name="object 16"/>
          <p:cNvSpPr txBox="1"/>
          <p:nvPr/>
        </p:nvSpPr>
        <p:spPr>
          <a:xfrm>
            <a:off x="1196746" y="4632459"/>
            <a:ext cx="53975" cy="13593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CC0000"/>
                </a:solidFill>
                <a:latin typeface="Arial MT"/>
                <a:cs typeface="Arial MT"/>
              </a:rPr>
              <a:t>.</a:t>
            </a:r>
            <a:endParaRPr sz="800">
              <a:latin typeface="Arial MT"/>
              <a:cs typeface="Arial MT"/>
            </a:endParaRPr>
          </a:p>
        </p:txBody>
      </p:sp>
      <p:sp>
        <p:nvSpPr>
          <p:cNvPr id="20" name="object 20"/>
          <p:cNvSpPr txBox="1"/>
          <p:nvPr/>
        </p:nvSpPr>
        <p:spPr>
          <a:xfrm>
            <a:off x="7543800" y="1428750"/>
            <a:ext cx="1250721" cy="3424655"/>
          </a:xfrm>
          <a:prstGeom prst="rect">
            <a:avLst/>
          </a:prstGeom>
        </p:spPr>
        <p:txBody>
          <a:bodyPr vert="horz" wrap="square" lIns="0" tIns="13335" rIns="0" bIns="0" rtlCol="0">
            <a:spAutoFit/>
          </a:bodyPr>
          <a:lstStyle/>
          <a:p>
            <a:pPr marL="184785" indent="-172720">
              <a:lnSpc>
                <a:spcPts val="1905"/>
              </a:lnSpc>
              <a:spcBef>
                <a:spcPts val="105"/>
              </a:spcBef>
              <a:buFont typeface="Arial MT"/>
              <a:buChar char="•"/>
              <a:tabLst>
                <a:tab pos="185420" algn="l"/>
              </a:tabLst>
            </a:pPr>
            <a:r>
              <a:rPr sz="1400" b="1" spc="-10" dirty="0">
                <a:solidFill>
                  <a:srgbClr val="124F5C"/>
                </a:solidFill>
                <a:latin typeface="Cambria" pitchFamily="18" charset="0"/>
                <a:ea typeface="Cambria" pitchFamily="18" charset="0"/>
                <a:cs typeface="Times New Roman"/>
              </a:rPr>
              <a:t>Here</a:t>
            </a:r>
            <a:r>
              <a:rPr sz="1400" b="1" dirty="0">
                <a:solidFill>
                  <a:srgbClr val="124F5C"/>
                </a:solidFill>
                <a:latin typeface="Cambria" pitchFamily="18" charset="0"/>
                <a:ea typeface="Cambria" pitchFamily="18" charset="0"/>
                <a:cs typeface="Times New Roman"/>
              </a:rPr>
              <a:t> </a:t>
            </a:r>
            <a:r>
              <a:rPr sz="1400" b="1" spc="15" dirty="0">
                <a:solidFill>
                  <a:srgbClr val="124F5C"/>
                </a:solidFill>
                <a:latin typeface="Cambria" pitchFamily="18" charset="0"/>
                <a:ea typeface="Cambria" pitchFamily="18" charset="0"/>
                <a:cs typeface="Times New Roman"/>
              </a:rPr>
              <a:t>we</a:t>
            </a:r>
            <a:r>
              <a:rPr sz="1400" b="1" spc="-4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can</a:t>
            </a:r>
            <a:r>
              <a:rPr sz="1400" b="1" spc="-10" dirty="0">
                <a:solidFill>
                  <a:srgbClr val="124F5C"/>
                </a:solidFill>
                <a:latin typeface="Cambria" pitchFamily="18" charset="0"/>
                <a:ea typeface="Cambria" pitchFamily="18" charset="0"/>
                <a:cs typeface="Times New Roman"/>
              </a:rPr>
              <a:t> </a:t>
            </a:r>
            <a:r>
              <a:rPr sz="1400" b="1" spc="-5" dirty="0">
                <a:solidFill>
                  <a:srgbClr val="124F5C"/>
                </a:solidFill>
                <a:latin typeface="Cambria" pitchFamily="18" charset="0"/>
                <a:ea typeface="Cambria" pitchFamily="18" charset="0"/>
                <a:cs typeface="Times New Roman"/>
              </a:rPr>
              <a:t>see </a:t>
            </a:r>
            <a:r>
              <a:rPr sz="1400" b="1" dirty="0">
                <a:solidFill>
                  <a:srgbClr val="124F5C"/>
                </a:solidFill>
                <a:latin typeface="Cambria" pitchFamily="18" charset="0"/>
                <a:ea typeface="Cambria" pitchFamily="18" charset="0"/>
                <a:cs typeface="Times New Roman"/>
              </a:rPr>
              <a:t>that the</a:t>
            </a:r>
            <a:r>
              <a:rPr sz="1400" b="1" spc="-10" dirty="0">
                <a:solidFill>
                  <a:srgbClr val="124F5C"/>
                </a:solidFill>
                <a:latin typeface="Cambria" pitchFamily="18" charset="0"/>
                <a:ea typeface="Cambria" pitchFamily="18" charset="0"/>
                <a:cs typeface="Times New Roman"/>
              </a:rPr>
              <a:t> </a:t>
            </a:r>
            <a:r>
              <a:rPr sz="1400" b="1" spc="-5" dirty="0">
                <a:solidFill>
                  <a:srgbClr val="124F5C"/>
                </a:solidFill>
                <a:latin typeface="Cambria" pitchFamily="18" charset="0"/>
                <a:ea typeface="Cambria" pitchFamily="18" charset="0"/>
                <a:cs typeface="Times New Roman"/>
              </a:rPr>
              <a:t>stocks</a:t>
            </a:r>
            <a:r>
              <a:rPr sz="1400" b="1" dirty="0">
                <a:solidFill>
                  <a:srgbClr val="124F5C"/>
                </a:solidFill>
                <a:latin typeface="Cambria" pitchFamily="18" charset="0"/>
                <a:ea typeface="Cambria" pitchFamily="18" charset="0"/>
                <a:cs typeface="Times New Roman"/>
              </a:rPr>
              <a:t> </a:t>
            </a:r>
            <a:r>
              <a:rPr sz="1400" b="1" spc="-5" dirty="0">
                <a:solidFill>
                  <a:srgbClr val="124F5C"/>
                </a:solidFill>
                <a:latin typeface="Cambria" pitchFamily="18" charset="0"/>
                <a:ea typeface="Cambria" pitchFamily="18" charset="0"/>
                <a:cs typeface="Times New Roman"/>
              </a:rPr>
              <a:t>were</a:t>
            </a:r>
            <a:r>
              <a:rPr sz="1400" b="1" spc="-3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high</a:t>
            </a:r>
            <a:r>
              <a:rPr sz="1400" b="1" spc="-10" dirty="0">
                <a:solidFill>
                  <a:srgbClr val="124F5C"/>
                </a:solidFill>
                <a:latin typeface="Cambria" pitchFamily="18" charset="0"/>
                <a:ea typeface="Cambria" pitchFamily="18" charset="0"/>
                <a:cs typeface="Times New Roman"/>
              </a:rPr>
              <a:t> from </a:t>
            </a:r>
            <a:r>
              <a:rPr sz="1400" b="1" dirty="0">
                <a:solidFill>
                  <a:srgbClr val="124F5C"/>
                </a:solidFill>
                <a:latin typeface="Cambria" pitchFamily="18" charset="0"/>
                <a:ea typeface="Cambria" pitchFamily="18" charset="0"/>
                <a:cs typeface="Times New Roman"/>
              </a:rPr>
              <a:t>2017</a:t>
            </a:r>
            <a:r>
              <a:rPr sz="1400" b="1" spc="-15"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to</a:t>
            </a:r>
            <a:r>
              <a:rPr sz="1400" b="1" spc="-1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2018</a:t>
            </a:r>
            <a:r>
              <a:rPr sz="1400" b="1" spc="-15"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but</a:t>
            </a:r>
            <a:r>
              <a:rPr sz="1400" b="1" spc="-1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they</a:t>
            </a:r>
            <a:endParaRPr sz="1400" dirty="0">
              <a:latin typeface="Cambria" pitchFamily="18" charset="0"/>
              <a:ea typeface="Cambria" pitchFamily="18" charset="0"/>
              <a:cs typeface="Times New Roman"/>
            </a:endParaRPr>
          </a:p>
          <a:p>
            <a:pPr marL="184785">
              <a:lnSpc>
                <a:spcPts val="1905"/>
              </a:lnSpc>
            </a:pPr>
            <a:r>
              <a:rPr sz="1400" b="1" spc="-5" dirty="0">
                <a:solidFill>
                  <a:srgbClr val="124F5C"/>
                </a:solidFill>
                <a:latin typeface="Cambria" pitchFamily="18" charset="0"/>
                <a:ea typeface="Cambria" pitchFamily="18" charset="0"/>
                <a:cs typeface="Times New Roman"/>
              </a:rPr>
              <a:t>dropped</a:t>
            </a:r>
            <a:r>
              <a:rPr sz="1400" b="1" dirty="0">
                <a:solidFill>
                  <a:srgbClr val="124F5C"/>
                </a:solidFill>
                <a:latin typeface="Cambria" pitchFamily="18" charset="0"/>
                <a:ea typeface="Cambria" pitchFamily="18" charset="0"/>
                <a:cs typeface="Times New Roman"/>
              </a:rPr>
              <a:t> after</a:t>
            </a:r>
            <a:r>
              <a:rPr sz="1400" b="1" spc="-6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2018</a:t>
            </a:r>
            <a:r>
              <a:rPr sz="1400" b="1" spc="-1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because</a:t>
            </a:r>
            <a:r>
              <a:rPr sz="1400" b="1" spc="-1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of</a:t>
            </a:r>
            <a:r>
              <a:rPr sz="1400" b="1" spc="-15"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a</a:t>
            </a:r>
            <a:r>
              <a:rPr sz="1400" b="1" spc="-1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fraud</a:t>
            </a:r>
            <a:r>
              <a:rPr sz="1400" b="1" spc="-2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case</a:t>
            </a:r>
            <a:r>
              <a:rPr sz="1400" b="1" spc="-5" dirty="0">
                <a:solidFill>
                  <a:srgbClr val="124F5C"/>
                </a:solidFill>
                <a:latin typeface="Cambria" pitchFamily="18" charset="0"/>
                <a:ea typeface="Cambria" pitchFamily="18" charset="0"/>
                <a:cs typeface="Times New Roman"/>
              </a:rPr>
              <a:t> regarding </a:t>
            </a:r>
            <a:r>
              <a:rPr sz="1400" b="1" dirty="0">
                <a:solidFill>
                  <a:srgbClr val="124F5C"/>
                </a:solidFill>
                <a:latin typeface="Cambria" pitchFamily="18" charset="0"/>
                <a:ea typeface="Cambria" pitchFamily="18" charset="0"/>
                <a:cs typeface="Times New Roman"/>
              </a:rPr>
              <a:t>Rana</a:t>
            </a:r>
            <a:r>
              <a:rPr sz="1400" b="1" spc="-5" dirty="0">
                <a:solidFill>
                  <a:srgbClr val="124F5C"/>
                </a:solidFill>
                <a:latin typeface="Cambria" pitchFamily="18" charset="0"/>
                <a:ea typeface="Cambria" pitchFamily="18" charset="0"/>
                <a:cs typeface="Times New Roman"/>
              </a:rPr>
              <a:t> </a:t>
            </a:r>
            <a:r>
              <a:rPr sz="1400" b="1" spc="-25" dirty="0">
                <a:solidFill>
                  <a:srgbClr val="124F5C"/>
                </a:solidFill>
                <a:latin typeface="Cambria" pitchFamily="18" charset="0"/>
                <a:ea typeface="Cambria" pitchFamily="18" charset="0"/>
                <a:cs typeface="Times New Roman"/>
              </a:rPr>
              <a:t>Kapoor</a:t>
            </a:r>
            <a:r>
              <a:rPr sz="1700" b="1" spc="-25" dirty="0">
                <a:solidFill>
                  <a:srgbClr val="124F5C"/>
                </a:solidFill>
                <a:latin typeface="Times New Roman"/>
                <a:cs typeface="Times New Roman"/>
              </a:rPr>
              <a:t>.</a:t>
            </a:r>
            <a:endParaRPr sz="1700" dirty="0">
              <a:latin typeface="Times New Roman"/>
              <a:cs typeface="Times New Roman"/>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47" y="1451396"/>
            <a:ext cx="7388353" cy="3498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7353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6847" y="191261"/>
            <a:ext cx="3481704" cy="443070"/>
          </a:xfrm>
          <a:prstGeom prst="rect">
            <a:avLst/>
          </a:prstGeom>
        </p:spPr>
        <p:txBody>
          <a:bodyPr vert="horz" wrap="square" lIns="0" tIns="12065" rIns="0" bIns="0" rtlCol="0">
            <a:spAutoFit/>
          </a:bodyPr>
          <a:lstStyle/>
          <a:p>
            <a:pPr marL="12700">
              <a:lnSpc>
                <a:spcPct val="100000"/>
              </a:lnSpc>
              <a:spcBef>
                <a:spcPts val="95"/>
              </a:spcBef>
            </a:pPr>
            <a:r>
              <a:rPr sz="2400" b="1" spc="-5" dirty="0">
                <a:solidFill>
                  <a:srgbClr val="CC0000"/>
                </a:solidFill>
                <a:latin typeface="Georgia" pitchFamily="18" charset="0"/>
                <a:cs typeface="Arial"/>
              </a:rPr>
              <a:t>EDA</a:t>
            </a:r>
            <a:r>
              <a:rPr sz="2400" b="1" spc="-30" dirty="0">
                <a:solidFill>
                  <a:srgbClr val="CC0000"/>
                </a:solidFill>
                <a:latin typeface="Georgia" pitchFamily="18" charset="0"/>
                <a:cs typeface="Arial"/>
              </a:rPr>
              <a:t> </a:t>
            </a:r>
            <a:r>
              <a:rPr sz="2400" b="1" spc="-5" dirty="0">
                <a:solidFill>
                  <a:srgbClr val="CC0000"/>
                </a:solidFill>
                <a:latin typeface="Georgia" pitchFamily="18" charset="0"/>
                <a:cs typeface="Arial"/>
              </a:rPr>
              <a:t>(Visualizations</a:t>
            </a:r>
            <a:r>
              <a:rPr sz="2800" b="1" spc="-5" dirty="0">
                <a:solidFill>
                  <a:srgbClr val="CC0000"/>
                </a:solidFill>
                <a:latin typeface="Arial"/>
                <a:cs typeface="Arial"/>
              </a:rPr>
              <a:t>)</a:t>
            </a:r>
            <a:endParaRPr sz="2800" dirty="0">
              <a:latin typeface="Arial"/>
              <a:cs typeface="Arial"/>
            </a:endParaRPr>
          </a:p>
        </p:txBody>
      </p:sp>
      <p:grpSp>
        <p:nvGrpSpPr>
          <p:cNvPr id="3" name="object 3"/>
          <p:cNvGrpSpPr/>
          <p:nvPr/>
        </p:nvGrpSpPr>
        <p:grpSpPr>
          <a:xfrm>
            <a:off x="31372" y="758999"/>
            <a:ext cx="9145270" cy="88900"/>
            <a:chOff x="0" y="848545"/>
            <a:chExt cx="9145270" cy="88900"/>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7" name="object 7"/>
          <p:cNvSpPr txBox="1"/>
          <p:nvPr/>
        </p:nvSpPr>
        <p:spPr>
          <a:xfrm>
            <a:off x="7528434" y="1138142"/>
            <a:ext cx="1386966" cy="3719608"/>
          </a:xfrm>
          <a:prstGeom prst="rect">
            <a:avLst/>
          </a:prstGeom>
        </p:spPr>
        <p:txBody>
          <a:bodyPr vert="horz" wrap="square" lIns="0" tIns="13335" rIns="0" bIns="0" rtlCol="0">
            <a:spAutoFit/>
          </a:bodyPr>
          <a:lstStyle/>
          <a:p>
            <a:pPr marL="12700">
              <a:lnSpc>
                <a:spcPct val="100000"/>
              </a:lnSpc>
              <a:spcBef>
                <a:spcPts val="105"/>
              </a:spcBef>
            </a:pPr>
            <a:r>
              <a:rPr lang="en-GB" sz="1600" spc="-5" dirty="0" smtClean="0">
                <a:solidFill>
                  <a:srgbClr val="002060"/>
                </a:solidFill>
                <a:uFill>
                  <a:solidFill>
                    <a:srgbClr val="CC0000"/>
                  </a:solidFill>
                </a:uFill>
                <a:latin typeface="Cambria" pitchFamily="18" charset="0"/>
                <a:ea typeface="Cambria" pitchFamily="18" charset="0"/>
                <a:cs typeface="Courier New"/>
              </a:rPr>
              <a:t>We can see in 2017 to 2019 there can be high action seen because of the difference in high and low lines</a:t>
            </a:r>
          </a:p>
          <a:p>
            <a:pPr marL="12700">
              <a:lnSpc>
                <a:spcPct val="100000"/>
              </a:lnSpc>
              <a:spcBef>
                <a:spcPts val="105"/>
              </a:spcBef>
            </a:pPr>
            <a:r>
              <a:rPr lang="en-GB" sz="1600" spc="-5" dirty="0" smtClean="0">
                <a:solidFill>
                  <a:srgbClr val="002060"/>
                </a:solidFill>
                <a:uFill>
                  <a:solidFill>
                    <a:srgbClr val="CC0000"/>
                  </a:solidFill>
                </a:uFill>
                <a:latin typeface="Cambria" pitchFamily="18" charset="0"/>
                <a:ea typeface="Cambria" pitchFamily="18" charset="0"/>
                <a:cs typeface="Courier New"/>
              </a:rPr>
              <a:t>We can take closing price of the stock as the dependent  variable as it is the final price of the day</a:t>
            </a:r>
            <a:endParaRPr sz="1600" dirty="0">
              <a:solidFill>
                <a:srgbClr val="002060"/>
              </a:solidFill>
              <a:latin typeface="Cambria" pitchFamily="18" charset="0"/>
              <a:ea typeface="Cambria" pitchFamily="18" charset="0"/>
              <a:cs typeface="Courier New"/>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4" y="893509"/>
            <a:ext cx="7185096" cy="4119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 y="191261"/>
            <a:ext cx="4180061"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Georgia" pitchFamily="18" charset="0"/>
                <a:cs typeface="Arial"/>
              </a:rPr>
              <a:t>EDA</a:t>
            </a:r>
            <a:r>
              <a:rPr sz="2800" b="1" spc="-30" dirty="0">
                <a:solidFill>
                  <a:srgbClr val="C00000"/>
                </a:solidFill>
                <a:latin typeface="Georgia" pitchFamily="18" charset="0"/>
                <a:cs typeface="Arial"/>
              </a:rPr>
              <a:t> </a:t>
            </a:r>
            <a:r>
              <a:rPr sz="2800" b="1" spc="-5" dirty="0">
                <a:solidFill>
                  <a:srgbClr val="C00000"/>
                </a:solidFill>
                <a:latin typeface="Georgia" pitchFamily="18" charset="0"/>
                <a:cs typeface="Arial"/>
              </a:rPr>
              <a:t>(Visualizations)</a:t>
            </a:r>
            <a:endParaRPr sz="2800" dirty="0">
              <a:solidFill>
                <a:srgbClr val="C00000"/>
              </a:solidFill>
              <a:latin typeface="Georgia" pitchFamily="18" charset="0"/>
              <a:cs typeface="Arial"/>
            </a:endParaRPr>
          </a:p>
        </p:txBody>
      </p:sp>
      <p:grpSp>
        <p:nvGrpSpPr>
          <p:cNvPr id="3" name="object 3"/>
          <p:cNvGrpSpPr/>
          <p:nvPr/>
        </p:nvGrpSpPr>
        <p:grpSpPr>
          <a:xfrm>
            <a:off x="0" y="666750"/>
            <a:ext cx="9145270" cy="88900"/>
            <a:chOff x="0" y="848545"/>
            <a:chExt cx="9145270" cy="88900"/>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7" name="object 7"/>
          <p:cNvSpPr txBox="1"/>
          <p:nvPr/>
        </p:nvSpPr>
        <p:spPr>
          <a:xfrm>
            <a:off x="228599" y="843477"/>
            <a:ext cx="8686709" cy="321242"/>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002060"/>
                </a:solidFill>
                <a:uFill>
                  <a:solidFill>
                    <a:srgbClr val="CC0000"/>
                  </a:solidFill>
                </a:uFill>
                <a:latin typeface="Georgia" pitchFamily="18" charset="0"/>
                <a:cs typeface="Courier New"/>
              </a:rPr>
              <a:t>Distribution </a:t>
            </a:r>
            <a:r>
              <a:rPr sz="2000" spc="-10" dirty="0">
                <a:solidFill>
                  <a:srgbClr val="002060"/>
                </a:solidFill>
                <a:uFill>
                  <a:solidFill>
                    <a:srgbClr val="CC0000"/>
                  </a:solidFill>
                </a:uFill>
                <a:latin typeface="Georgia" pitchFamily="18" charset="0"/>
                <a:cs typeface="Courier New"/>
              </a:rPr>
              <a:t>of</a:t>
            </a:r>
            <a:r>
              <a:rPr sz="2000" spc="-5" dirty="0">
                <a:solidFill>
                  <a:srgbClr val="002060"/>
                </a:solidFill>
                <a:uFill>
                  <a:solidFill>
                    <a:srgbClr val="CC0000"/>
                  </a:solidFill>
                </a:uFill>
                <a:latin typeface="Georgia" pitchFamily="18" charset="0"/>
                <a:cs typeface="Courier New"/>
              </a:rPr>
              <a:t> numerical</a:t>
            </a:r>
            <a:r>
              <a:rPr sz="2000" spc="-15" dirty="0">
                <a:solidFill>
                  <a:srgbClr val="002060"/>
                </a:solidFill>
                <a:uFill>
                  <a:solidFill>
                    <a:srgbClr val="CC0000"/>
                  </a:solidFill>
                </a:uFill>
                <a:latin typeface="Georgia" pitchFamily="18" charset="0"/>
                <a:cs typeface="Courier New"/>
              </a:rPr>
              <a:t> </a:t>
            </a:r>
            <a:r>
              <a:rPr sz="2000" spc="-5" dirty="0">
                <a:solidFill>
                  <a:srgbClr val="002060"/>
                </a:solidFill>
                <a:uFill>
                  <a:solidFill>
                    <a:srgbClr val="CC0000"/>
                  </a:solidFill>
                </a:uFill>
                <a:latin typeface="Georgia" pitchFamily="18" charset="0"/>
                <a:cs typeface="Courier New"/>
              </a:rPr>
              <a:t>features</a:t>
            </a:r>
            <a:r>
              <a:rPr sz="2000" spc="-20" dirty="0">
                <a:solidFill>
                  <a:srgbClr val="002060"/>
                </a:solidFill>
                <a:uFill>
                  <a:solidFill>
                    <a:srgbClr val="CC0000"/>
                  </a:solidFill>
                </a:uFill>
                <a:latin typeface="Georgia" pitchFamily="18" charset="0"/>
                <a:cs typeface="Courier New"/>
              </a:rPr>
              <a:t> </a:t>
            </a:r>
            <a:r>
              <a:rPr lang="en-GB" sz="2000" spc="-20" dirty="0" smtClean="0">
                <a:solidFill>
                  <a:srgbClr val="002060"/>
                </a:solidFill>
                <a:uFill>
                  <a:solidFill>
                    <a:srgbClr val="CC0000"/>
                  </a:solidFill>
                </a:uFill>
                <a:latin typeface="Georgia" pitchFamily="18" charset="0"/>
                <a:cs typeface="Courier New"/>
              </a:rPr>
              <a:t>Close, </a:t>
            </a:r>
            <a:r>
              <a:rPr sz="2000" spc="-5" dirty="0" smtClean="0">
                <a:solidFill>
                  <a:srgbClr val="002060"/>
                </a:solidFill>
                <a:uFill>
                  <a:solidFill>
                    <a:srgbClr val="CC0000"/>
                  </a:solidFill>
                </a:uFill>
                <a:latin typeface="Georgia" pitchFamily="18" charset="0"/>
                <a:cs typeface="Courier New"/>
              </a:rPr>
              <a:t>High</a:t>
            </a:r>
            <a:r>
              <a:rPr sz="2000" spc="-5" dirty="0">
                <a:solidFill>
                  <a:srgbClr val="002060"/>
                </a:solidFill>
                <a:uFill>
                  <a:solidFill>
                    <a:srgbClr val="CC0000"/>
                  </a:solidFill>
                </a:uFill>
                <a:latin typeface="Georgia" pitchFamily="18" charset="0"/>
                <a:cs typeface="Courier New"/>
              </a:rPr>
              <a:t>, Low and</a:t>
            </a:r>
            <a:r>
              <a:rPr sz="2000" spc="-20" dirty="0">
                <a:solidFill>
                  <a:srgbClr val="002060"/>
                </a:solidFill>
                <a:uFill>
                  <a:solidFill>
                    <a:srgbClr val="CC0000"/>
                  </a:solidFill>
                </a:uFill>
                <a:latin typeface="Georgia" pitchFamily="18" charset="0"/>
                <a:cs typeface="Courier New"/>
              </a:rPr>
              <a:t> </a:t>
            </a:r>
            <a:r>
              <a:rPr sz="2000" spc="-5" dirty="0">
                <a:solidFill>
                  <a:srgbClr val="002060"/>
                </a:solidFill>
                <a:uFill>
                  <a:solidFill>
                    <a:srgbClr val="CC0000"/>
                  </a:solidFill>
                </a:uFill>
                <a:latin typeface="Georgia" pitchFamily="18" charset="0"/>
                <a:cs typeface="Courier New"/>
              </a:rPr>
              <a:t>Open</a:t>
            </a:r>
            <a:r>
              <a:rPr sz="2000" spc="-15" dirty="0">
                <a:solidFill>
                  <a:srgbClr val="002060"/>
                </a:solidFill>
                <a:uFill>
                  <a:solidFill>
                    <a:srgbClr val="CC0000"/>
                  </a:solidFill>
                </a:uFill>
                <a:latin typeface="Georgia" pitchFamily="18" charset="0"/>
                <a:cs typeface="Courier New"/>
              </a:rPr>
              <a:t> </a:t>
            </a:r>
            <a:r>
              <a:rPr sz="2000" spc="-5" dirty="0">
                <a:solidFill>
                  <a:srgbClr val="002060"/>
                </a:solidFill>
                <a:uFill>
                  <a:solidFill>
                    <a:srgbClr val="CC0000"/>
                  </a:solidFill>
                </a:uFill>
                <a:latin typeface="Georgia" pitchFamily="18" charset="0"/>
                <a:cs typeface="Courier New"/>
              </a:rPr>
              <a:t>price of</a:t>
            </a:r>
            <a:r>
              <a:rPr sz="2000" spc="-20" dirty="0">
                <a:solidFill>
                  <a:srgbClr val="002060"/>
                </a:solidFill>
                <a:uFill>
                  <a:solidFill>
                    <a:srgbClr val="CC0000"/>
                  </a:solidFill>
                </a:uFill>
                <a:latin typeface="Georgia" pitchFamily="18" charset="0"/>
                <a:cs typeface="Courier New"/>
              </a:rPr>
              <a:t> </a:t>
            </a:r>
            <a:r>
              <a:rPr sz="2000" dirty="0">
                <a:solidFill>
                  <a:srgbClr val="002060"/>
                </a:solidFill>
                <a:uFill>
                  <a:solidFill>
                    <a:srgbClr val="CC0000"/>
                  </a:solidFill>
                </a:uFill>
                <a:latin typeface="Georgia" pitchFamily="18" charset="0"/>
                <a:cs typeface="Courier New"/>
              </a:rPr>
              <a:t>a</a:t>
            </a:r>
            <a:r>
              <a:rPr sz="2000" spc="-5" dirty="0">
                <a:solidFill>
                  <a:srgbClr val="002060"/>
                </a:solidFill>
                <a:uFill>
                  <a:solidFill>
                    <a:srgbClr val="CC0000"/>
                  </a:solidFill>
                </a:uFill>
                <a:latin typeface="Georgia" pitchFamily="18" charset="0"/>
                <a:cs typeface="Courier New"/>
              </a:rPr>
              <a:t> stock</a:t>
            </a:r>
            <a:endParaRPr sz="2000" dirty="0">
              <a:solidFill>
                <a:srgbClr val="002060"/>
              </a:solidFill>
              <a:latin typeface="Georgia" pitchFamily="18" charset="0"/>
              <a:cs typeface="Courier New"/>
            </a:endParaRPr>
          </a:p>
        </p:txBody>
      </p:sp>
      <p:sp>
        <p:nvSpPr>
          <p:cNvPr id="21" name="object 21"/>
          <p:cNvSpPr txBox="1"/>
          <p:nvPr/>
        </p:nvSpPr>
        <p:spPr>
          <a:xfrm>
            <a:off x="6553200" y="1725386"/>
            <a:ext cx="2362109" cy="1849224"/>
          </a:xfrm>
          <a:prstGeom prst="rect">
            <a:avLst/>
          </a:prstGeom>
        </p:spPr>
        <p:txBody>
          <a:bodyPr vert="horz" wrap="square" lIns="0" tIns="12700" rIns="0" bIns="0" rtlCol="0">
            <a:spAutoFit/>
          </a:bodyPr>
          <a:lstStyle/>
          <a:p>
            <a:pPr marL="448309" indent="-114935">
              <a:lnSpc>
                <a:spcPct val="100000"/>
              </a:lnSpc>
              <a:spcBef>
                <a:spcPts val="100"/>
              </a:spcBef>
              <a:buChar char="•"/>
              <a:tabLst>
                <a:tab pos="448309" algn="l"/>
              </a:tabLst>
            </a:pPr>
            <a:r>
              <a:rPr dirty="0">
                <a:solidFill>
                  <a:srgbClr val="002060"/>
                </a:solidFill>
                <a:latin typeface="Cambria" pitchFamily="18" charset="0"/>
                <a:ea typeface="Cambria" pitchFamily="18" charset="0"/>
                <a:cs typeface="Arial MT"/>
              </a:rPr>
              <a:t>It</a:t>
            </a:r>
            <a:r>
              <a:rPr spc="-10" dirty="0">
                <a:solidFill>
                  <a:srgbClr val="002060"/>
                </a:solidFill>
                <a:latin typeface="Cambria" pitchFamily="18" charset="0"/>
                <a:ea typeface="Cambria" pitchFamily="18" charset="0"/>
                <a:cs typeface="Arial MT"/>
              </a:rPr>
              <a:t> </a:t>
            </a:r>
            <a:r>
              <a:rPr dirty="0">
                <a:solidFill>
                  <a:srgbClr val="002060"/>
                </a:solidFill>
                <a:latin typeface="Cambria" pitchFamily="18" charset="0"/>
                <a:ea typeface="Cambria" pitchFamily="18" charset="0"/>
                <a:cs typeface="Arial MT"/>
              </a:rPr>
              <a:t>looks all</a:t>
            </a:r>
            <a:r>
              <a:rPr spc="-15" dirty="0">
                <a:solidFill>
                  <a:srgbClr val="002060"/>
                </a:solidFill>
                <a:latin typeface="Cambria" pitchFamily="18" charset="0"/>
                <a:ea typeface="Cambria" pitchFamily="18" charset="0"/>
                <a:cs typeface="Arial MT"/>
              </a:rPr>
              <a:t> </a:t>
            </a:r>
            <a:r>
              <a:rPr spc="-5" dirty="0">
                <a:solidFill>
                  <a:srgbClr val="002060"/>
                </a:solidFill>
                <a:latin typeface="Cambria" pitchFamily="18" charset="0"/>
                <a:ea typeface="Cambria" pitchFamily="18" charset="0"/>
                <a:cs typeface="Arial MT"/>
              </a:rPr>
              <a:t>numerical</a:t>
            </a:r>
            <a:r>
              <a:rPr spc="-10" dirty="0">
                <a:solidFill>
                  <a:srgbClr val="002060"/>
                </a:solidFill>
                <a:latin typeface="Cambria" pitchFamily="18" charset="0"/>
                <a:ea typeface="Cambria" pitchFamily="18" charset="0"/>
                <a:cs typeface="Arial MT"/>
              </a:rPr>
              <a:t> </a:t>
            </a:r>
            <a:r>
              <a:rPr dirty="0">
                <a:solidFill>
                  <a:srgbClr val="002060"/>
                </a:solidFill>
                <a:latin typeface="Cambria" pitchFamily="18" charset="0"/>
                <a:ea typeface="Cambria" pitchFamily="18" charset="0"/>
                <a:cs typeface="Arial MT"/>
              </a:rPr>
              <a:t>features</a:t>
            </a:r>
            <a:r>
              <a:rPr spc="-35" dirty="0">
                <a:solidFill>
                  <a:srgbClr val="002060"/>
                </a:solidFill>
                <a:latin typeface="Cambria" pitchFamily="18" charset="0"/>
                <a:ea typeface="Cambria" pitchFamily="18" charset="0"/>
                <a:cs typeface="Arial MT"/>
              </a:rPr>
              <a:t> </a:t>
            </a:r>
            <a:r>
              <a:rPr spc="-5" dirty="0">
                <a:solidFill>
                  <a:srgbClr val="002060"/>
                </a:solidFill>
                <a:latin typeface="Cambria" pitchFamily="18" charset="0"/>
                <a:ea typeface="Cambria" pitchFamily="18" charset="0"/>
                <a:cs typeface="Arial MT"/>
              </a:rPr>
              <a:t>are</a:t>
            </a:r>
            <a:r>
              <a:rPr spc="-10" dirty="0">
                <a:solidFill>
                  <a:srgbClr val="002060"/>
                </a:solidFill>
                <a:latin typeface="Cambria" pitchFamily="18" charset="0"/>
                <a:ea typeface="Cambria" pitchFamily="18" charset="0"/>
                <a:cs typeface="Arial MT"/>
              </a:rPr>
              <a:t> </a:t>
            </a:r>
            <a:r>
              <a:rPr spc="-5" dirty="0">
                <a:solidFill>
                  <a:srgbClr val="002060"/>
                </a:solidFill>
                <a:latin typeface="Cambria" pitchFamily="18" charset="0"/>
                <a:ea typeface="Cambria" pitchFamily="18" charset="0"/>
                <a:cs typeface="Arial MT"/>
              </a:rPr>
              <a:t>rightly</a:t>
            </a:r>
            <a:r>
              <a:rPr spc="15" dirty="0">
                <a:solidFill>
                  <a:srgbClr val="002060"/>
                </a:solidFill>
                <a:latin typeface="Cambria" pitchFamily="18" charset="0"/>
                <a:ea typeface="Cambria" pitchFamily="18" charset="0"/>
                <a:cs typeface="Arial MT"/>
              </a:rPr>
              <a:t> </a:t>
            </a:r>
            <a:r>
              <a:rPr spc="-5" dirty="0">
                <a:solidFill>
                  <a:srgbClr val="002060"/>
                </a:solidFill>
                <a:latin typeface="Cambria" pitchFamily="18" charset="0"/>
                <a:ea typeface="Cambria" pitchFamily="18" charset="0"/>
                <a:cs typeface="Arial MT"/>
              </a:rPr>
              <a:t>skewed.</a:t>
            </a:r>
            <a:endParaRPr dirty="0">
              <a:solidFill>
                <a:srgbClr val="002060"/>
              </a:solidFill>
              <a:latin typeface="Cambria" pitchFamily="18" charset="0"/>
              <a:ea typeface="Cambria" pitchFamily="18" charset="0"/>
              <a:cs typeface="Arial MT"/>
            </a:endParaRPr>
          </a:p>
          <a:p>
            <a:pPr marL="12700">
              <a:lnSpc>
                <a:spcPct val="100000"/>
              </a:lnSpc>
              <a:spcBef>
                <a:spcPts val="40"/>
              </a:spcBef>
              <a:tabLst>
                <a:tab pos="333375" algn="l"/>
              </a:tabLst>
            </a:pPr>
            <a:r>
              <a:rPr dirty="0" smtClean="0">
                <a:solidFill>
                  <a:srgbClr val="002060"/>
                </a:solidFill>
                <a:latin typeface="Cambria" pitchFamily="18" charset="0"/>
                <a:ea typeface="Cambria" pitchFamily="18" charset="0"/>
                <a:cs typeface="Arial MT"/>
              </a:rPr>
              <a:t>.</a:t>
            </a:r>
            <a:r>
              <a:rPr sz="2800" dirty="0" smtClean="0">
                <a:solidFill>
                  <a:srgbClr val="002060"/>
                </a:solidFill>
                <a:latin typeface="Cambria" pitchFamily="18" charset="0"/>
                <a:ea typeface="Cambria" pitchFamily="18" charset="0"/>
                <a:cs typeface="Arial MT"/>
              </a:rPr>
              <a:t>	</a:t>
            </a:r>
            <a:r>
              <a:rPr sz="2800" baseline="2314" dirty="0" smtClean="0">
                <a:solidFill>
                  <a:srgbClr val="002060"/>
                </a:solidFill>
                <a:latin typeface="Cambria" pitchFamily="18" charset="0"/>
                <a:ea typeface="Cambria" pitchFamily="18" charset="0"/>
                <a:cs typeface="Arial MT"/>
              </a:rPr>
              <a:t>•</a:t>
            </a:r>
            <a:r>
              <a:rPr sz="2800" spc="195" baseline="2314" dirty="0" smtClean="0">
                <a:solidFill>
                  <a:srgbClr val="002060"/>
                </a:solidFill>
                <a:latin typeface="Cambria" pitchFamily="18" charset="0"/>
                <a:ea typeface="Cambria" pitchFamily="18" charset="0"/>
                <a:cs typeface="Arial MT"/>
              </a:rPr>
              <a:t> </a:t>
            </a:r>
            <a:r>
              <a:rPr sz="2800" baseline="2314" dirty="0">
                <a:solidFill>
                  <a:srgbClr val="002060"/>
                </a:solidFill>
                <a:latin typeface="Cambria" pitchFamily="18" charset="0"/>
                <a:ea typeface="Cambria" pitchFamily="18" charset="0"/>
                <a:cs typeface="Arial MT"/>
              </a:rPr>
              <a:t>Apply</a:t>
            </a:r>
            <a:r>
              <a:rPr sz="2800" spc="-30" baseline="2314" dirty="0">
                <a:solidFill>
                  <a:srgbClr val="002060"/>
                </a:solidFill>
                <a:latin typeface="Cambria" pitchFamily="18" charset="0"/>
                <a:ea typeface="Cambria" pitchFamily="18" charset="0"/>
                <a:cs typeface="Arial MT"/>
              </a:rPr>
              <a:t> </a:t>
            </a:r>
            <a:r>
              <a:rPr sz="2800" baseline="2314" dirty="0">
                <a:solidFill>
                  <a:srgbClr val="002060"/>
                </a:solidFill>
                <a:latin typeface="Cambria" pitchFamily="18" charset="0"/>
                <a:ea typeface="Cambria" pitchFamily="18" charset="0"/>
                <a:cs typeface="Arial MT"/>
              </a:rPr>
              <a:t>log</a:t>
            </a:r>
            <a:r>
              <a:rPr sz="2800" spc="-22" baseline="2314" dirty="0">
                <a:solidFill>
                  <a:srgbClr val="002060"/>
                </a:solidFill>
                <a:latin typeface="Cambria" pitchFamily="18" charset="0"/>
                <a:ea typeface="Cambria" pitchFamily="18" charset="0"/>
                <a:cs typeface="Arial MT"/>
              </a:rPr>
              <a:t> </a:t>
            </a:r>
            <a:r>
              <a:rPr lang="en-GB" sz="2800" spc="-22" baseline="2314" dirty="0" smtClean="0">
                <a:solidFill>
                  <a:srgbClr val="002060"/>
                </a:solidFill>
                <a:latin typeface="Cambria" pitchFamily="18" charset="0"/>
                <a:ea typeface="Cambria" pitchFamily="18" charset="0"/>
                <a:cs typeface="Arial MT"/>
              </a:rPr>
              <a:t>	</a:t>
            </a:r>
            <a:r>
              <a:rPr sz="2800" baseline="2314" dirty="0" smtClean="0">
                <a:solidFill>
                  <a:srgbClr val="002060"/>
                </a:solidFill>
                <a:latin typeface="Cambria" pitchFamily="18" charset="0"/>
                <a:ea typeface="Cambria" pitchFamily="18" charset="0"/>
                <a:cs typeface="Arial MT"/>
              </a:rPr>
              <a:t>transformation</a:t>
            </a:r>
            <a:r>
              <a:rPr sz="2800" spc="-82" baseline="2314" dirty="0" smtClean="0">
                <a:solidFill>
                  <a:srgbClr val="002060"/>
                </a:solidFill>
                <a:latin typeface="Cambria" pitchFamily="18" charset="0"/>
                <a:ea typeface="Cambria" pitchFamily="18" charset="0"/>
                <a:cs typeface="Arial MT"/>
              </a:rPr>
              <a:t> </a:t>
            </a:r>
            <a:r>
              <a:rPr sz="2800" baseline="2314" dirty="0">
                <a:solidFill>
                  <a:srgbClr val="002060"/>
                </a:solidFill>
                <a:latin typeface="Cambria" pitchFamily="18" charset="0"/>
                <a:ea typeface="Cambria" pitchFamily="18" charset="0"/>
                <a:cs typeface="Arial MT"/>
              </a:rPr>
              <a:t>to</a:t>
            </a:r>
            <a:r>
              <a:rPr sz="2800" spc="-22" baseline="2314" dirty="0">
                <a:solidFill>
                  <a:srgbClr val="002060"/>
                </a:solidFill>
                <a:latin typeface="Cambria" pitchFamily="18" charset="0"/>
                <a:ea typeface="Cambria" pitchFamily="18" charset="0"/>
                <a:cs typeface="Arial MT"/>
              </a:rPr>
              <a:t> </a:t>
            </a:r>
            <a:r>
              <a:rPr lang="en-GB" sz="2800" spc="-22" baseline="2314" dirty="0" smtClean="0">
                <a:solidFill>
                  <a:srgbClr val="002060"/>
                </a:solidFill>
                <a:latin typeface="Cambria" pitchFamily="18" charset="0"/>
                <a:ea typeface="Cambria" pitchFamily="18" charset="0"/>
                <a:cs typeface="Arial MT"/>
              </a:rPr>
              <a:t>	</a:t>
            </a:r>
            <a:r>
              <a:rPr sz="2800" baseline="2314" dirty="0" smtClean="0">
                <a:solidFill>
                  <a:srgbClr val="002060"/>
                </a:solidFill>
                <a:latin typeface="Cambria" pitchFamily="18" charset="0"/>
                <a:ea typeface="Cambria" pitchFamily="18" charset="0"/>
                <a:cs typeface="Arial MT"/>
              </a:rPr>
              <a:t>make</a:t>
            </a:r>
            <a:r>
              <a:rPr sz="2800" spc="-30" baseline="2314" dirty="0" smtClean="0">
                <a:solidFill>
                  <a:srgbClr val="002060"/>
                </a:solidFill>
                <a:latin typeface="Cambria" pitchFamily="18" charset="0"/>
                <a:ea typeface="Cambria" pitchFamily="18" charset="0"/>
                <a:cs typeface="Arial MT"/>
              </a:rPr>
              <a:t> </a:t>
            </a:r>
            <a:r>
              <a:rPr sz="2800" baseline="2314" dirty="0">
                <a:solidFill>
                  <a:srgbClr val="002060"/>
                </a:solidFill>
                <a:latin typeface="Cambria" pitchFamily="18" charset="0"/>
                <a:ea typeface="Cambria" pitchFamily="18" charset="0"/>
                <a:cs typeface="Arial MT"/>
              </a:rPr>
              <a:t>normal</a:t>
            </a:r>
            <a:r>
              <a:rPr sz="2800" baseline="2314" dirty="0">
                <a:solidFill>
                  <a:srgbClr val="124F5C"/>
                </a:solidFill>
                <a:latin typeface="Cambria" pitchFamily="18" charset="0"/>
                <a:ea typeface="Cambria" pitchFamily="18" charset="0"/>
                <a:cs typeface="Arial MT"/>
              </a:rPr>
              <a:t>.</a:t>
            </a:r>
            <a:endParaRPr sz="2800" baseline="2314" dirty="0">
              <a:latin typeface="Cambria" pitchFamily="18" charset="0"/>
              <a:ea typeface="Cambria" pitchFamily="18" charset="0"/>
              <a:cs typeface="Arial MT"/>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7" r="1684"/>
          <a:stretch/>
        </p:blipFill>
        <p:spPr bwMode="auto">
          <a:xfrm>
            <a:off x="90714" y="1164718"/>
            <a:ext cx="6767286" cy="399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71280"/>
            <a:ext cx="4397553"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00000"/>
                </a:solidFill>
                <a:latin typeface="Georgia" pitchFamily="18" charset="0"/>
              </a:rPr>
              <a:t>EDA</a:t>
            </a:r>
            <a:r>
              <a:rPr sz="2800" i="0" u="none" spc="-30" dirty="0">
                <a:solidFill>
                  <a:srgbClr val="C00000"/>
                </a:solidFill>
                <a:latin typeface="Georgia" pitchFamily="18" charset="0"/>
              </a:rPr>
              <a:t> </a:t>
            </a:r>
            <a:r>
              <a:rPr sz="2800" i="0" u="none" spc="-5" dirty="0">
                <a:solidFill>
                  <a:srgbClr val="C00000"/>
                </a:solidFill>
                <a:latin typeface="Georgia" pitchFamily="18" charset="0"/>
              </a:rPr>
              <a:t>(Visualizations)</a:t>
            </a:r>
            <a:endParaRPr sz="2800" dirty="0">
              <a:solidFill>
                <a:srgbClr val="C00000"/>
              </a:solidFill>
              <a:latin typeface="Georgia" pitchFamily="18" charset="0"/>
            </a:endParaRPr>
          </a:p>
        </p:txBody>
      </p:sp>
      <p:grpSp>
        <p:nvGrpSpPr>
          <p:cNvPr id="3" name="object 3"/>
          <p:cNvGrpSpPr/>
          <p:nvPr/>
        </p:nvGrpSpPr>
        <p:grpSpPr>
          <a:xfrm>
            <a:off x="0" y="666750"/>
            <a:ext cx="9145270" cy="88900"/>
            <a:chOff x="0" y="848545"/>
            <a:chExt cx="9145270" cy="88900"/>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7" name="object 7"/>
          <p:cNvSpPr txBox="1"/>
          <p:nvPr/>
        </p:nvSpPr>
        <p:spPr>
          <a:xfrm>
            <a:off x="76201" y="742950"/>
            <a:ext cx="9677399" cy="228909"/>
          </a:xfrm>
          <a:prstGeom prst="rect">
            <a:avLst/>
          </a:prstGeom>
        </p:spPr>
        <p:txBody>
          <a:bodyPr vert="horz" wrap="square" lIns="0" tIns="13335" rIns="0" bIns="0" rtlCol="0">
            <a:spAutoFit/>
          </a:bodyPr>
          <a:lstStyle/>
          <a:p>
            <a:pPr marL="3257550" marR="5080" indent="-3245485">
              <a:lnSpc>
                <a:spcPct val="100000"/>
              </a:lnSpc>
              <a:spcBef>
                <a:spcPts val="105"/>
              </a:spcBef>
            </a:pPr>
            <a:r>
              <a:rPr sz="1400" b="1" spc="-5" dirty="0">
                <a:solidFill>
                  <a:srgbClr val="002060"/>
                </a:solidFill>
                <a:uFill>
                  <a:solidFill>
                    <a:srgbClr val="CC0000"/>
                  </a:solidFill>
                </a:uFill>
                <a:latin typeface="Georgia" pitchFamily="18" charset="0"/>
                <a:cs typeface="Courier New"/>
              </a:rPr>
              <a:t>Distribution </a:t>
            </a:r>
            <a:r>
              <a:rPr sz="1400" b="1" spc="-10" dirty="0">
                <a:solidFill>
                  <a:srgbClr val="002060"/>
                </a:solidFill>
                <a:uFill>
                  <a:solidFill>
                    <a:srgbClr val="CC0000"/>
                  </a:solidFill>
                </a:uFill>
                <a:latin typeface="Georgia" pitchFamily="18" charset="0"/>
                <a:cs typeface="Courier New"/>
              </a:rPr>
              <a:t>of </a:t>
            </a:r>
            <a:r>
              <a:rPr sz="1400" b="1" spc="-5" dirty="0">
                <a:solidFill>
                  <a:srgbClr val="002060"/>
                </a:solidFill>
                <a:uFill>
                  <a:solidFill>
                    <a:srgbClr val="CC0000"/>
                  </a:solidFill>
                </a:uFill>
                <a:latin typeface="Georgia" pitchFamily="18" charset="0"/>
                <a:cs typeface="Courier New"/>
              </a:rPr>
              <a:t>numerical features High, Low and Open price of </a:t>
            </a:r>
            <a:r>
              <a:rPr sz="1400" b="1" dirty="0">
                <a:solidFill>
                  <a:srgbClr val="002060"/>
                </a:solidFill>
                <a:uFill>
                  <a:solidFill>
                    <a:srgbClr val="CC0000"/>
                  </a:solidFill>
                </a:uFill>
                <a:latin typeface="Georgia" pitchFamily="18" charset="0"/>
                <a:cs typeface="Courier New"/>
              </a:rPr>
              <a:t>a </a:t>
            </a:r>
            <a:r>
              <a:rPr sz="1400" b="1" spc="-5" dirty="0" smtClean="0">
                <a:solidFill>
                  <a:srgbClr val="002060"/>
                </a:solidFill>
                <a:uFill>
                  <a:solidFill>
                    <a:srgbClr val="CC0000"/>
                  </a:solidFill>
                </a:uFill>
                <a:latin typeface="Georgia" pitchFamily="18" charset="0"/>
                <a:cs typeface="Courier New"/>
              </a:rPr>
              <a:t>stock(After </a:t>
            </a:r>
            <a:r>
              <a:rPr sz="1400" b="1" spc="-830" dirty="0" smtClean="0">
                <a:solidFill>
                  <a:srgbClr val="002060"/>
                </a:solidFill>
                <a:latin typeface="Georgia" pitchFamily="18" charset="0"/>
                <a:cs typeface="Courier New"/>
              </a:rPr>
              <a:t> </a:t>
            </a:r>
            <a:r>
              <a:rPr sz="1400" b="1" spc="-5" dirty="0" smtClean="0">
                <a:solidFill>
                  <a:srgbClr val="002060"/>
                </a:solidFill>
                <a:uFill>
                  <a:solidFill>
                    <a:srgbClr val="CC0000"/>
                  </a:solidFill>
                </a:uFill>
                <a:latin typeface="Georgia" pitchFamily="18" charset="0"/>
                <a:cs typeface="Courier New"/>
              </a:rPr>
              <a:t>Transformation</a:t>
            </a:r>
            <a:r>
              <a:rPr sz="1400" b="1" spc="-5" dirty="0">
                <a:solidFill>
                  <a:srgbClr val="002060"/>
                </a:solidFill>
                <a:uFill>
                  <a:solidFill>
                    <a:srgbClr val="CC0000"/>
                  </a:solidFill>
                </a:uFill>
                <a:latin typeface="Georgia" pitchFamily="18" charset="0"/>
                <a:cs typeface="Courier New"/>
              </a:rPr>
              <a:t>)</a:t>
            </a:r>
            <a:endParaRPr sz="1400" dirty="0">
              <a:solidFill>
                <a:srgbClr val="002060"/>
              </a:solidFill>
              <a:latin typeface="Georgia" pitchFamily="18" charset="0"/>
              <a:cs typeface="Courier New"/>
            </a:endParaRPr>
          </a:p>
        </p:txBody>
      </p:sp>
      <p:sp>
        <p:nvSpPr>
          <p:cNvPr id="13" name="object 13"/>
          <p:cNvSpPr txBox="1"/>
          <p:nvPr/>
        </p:nvSpPr>
        <p:spPr>
          <a:xfrm>
            <a:off x="2742695" y="4624228"/>
            <a:ext cx="53975" cy="13593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CC0000"/>
                </a:solidFill>
                <a:latin typeface="Arial MT"/>
                <a:cs typeface="Arial MT"/>
              </a:rPr>
              <a:t>.</a:t>
            </a:r>
            <a:endParaRPr sz="800">
              <a:latin typeface="Arial MT"/>
              <a:cs typeface="Arial MT"/>
            </a:endParaRPr>
          </a:p>
        </p:txBody>
      </p:sp>
      <p:sp>
        <p:nvSpPr>
          <p:cNvPr id="17" name="object 17"/>
          <p:cNvSpPr txBox="1"/>
          <p:nvPr/>
        </p:nvSpPr>
        <p:spPr>
          <a:xfrm>
            <a:off x="7033405" y="1657350"/>
            <a:ext cx="2047912" cy="2598147"/>
          </a:xfrm>
          <a:prstGeom prst="rect">
            <a:avLst/>
          </a:prstGeom>
        </p:spPr>
        <p:txBody>
          <a:bodyPr vert="horz" wrap="square" lIns="0" tIns="12700" rIns="0" bIns="0" rtlCol="0">
            <a:spAutoFit/>
          </a:bodyPr>
          <a:lstStyle/>
          <a:p>
            <a:pPr marL="70485" indent="-58419">
              <a:lnSpc>
                <a:spcPct val="100000"/>
              </a:lnSpc>
              <a:spcBef>
                <a:spcPts val="100"/>
              </a:spcBef>
              <a:buSzPct val="90909"/>
              <a:buChar char="•"/>
              <a:tabLst>
                <a:tab pos="71120" algn="l"/>
              </a:tabLst>
            </a:pPr>
            <a:r>
              <a:rPr sz="2400" dirty="0">
                <a:solidFill>
                  <a:srgbClr val="002060"/>
                </a:solidFill>
                <a:latin typeface="Cambria" pitchFamily="18" charset="0"/>
                <a:ea typeface="Cambria" pitchFamily="18" charset="0"/>
                <a:cs typeface="Arial MT"/>
              </a:rPr>
              <a:t>After</a:t>
            </a:r>
            <a:r>
              <a:rPr sz="2400" spc="-30" dirty="0">
                <a:solidFill>
                  <a:srgbClr val="002060"/>
                </a:solidFill>
                <a:latin typeface="Cambria" pitchFamily="18" charset="0"/>
                <a:ea typeface="Cambria" pitchFamily="18" charset="0"/>
                <a:cs typeface="Arial MT"/>
              </a:rPr>
              <a:t> </a:t>
            </a:r>
            <a:r>
              <a:rPr sz="2400" spc="-5" dirty="0">
                <a:solidFill>
                  <a:srgbClr val="002060"/>
                </a:solidFill>
                <a:latin typeface="Cambria" pitchFamily="18" charset="0"/>
                <a:ea typeface="Cambria" pitchFamily="18" charset="0"/>
                <a:cs typeface="Arial MT"/>
              </a:rPr>
              <a:t>using</a:t>
            </a:r>
            <a:r>
              <a:rPr sz="2400" dirty="0">
                <a:solidFill>
                  <a:srgbClr val="002060"/>
                </a:solidFill>
                <a:latin typeface="Cambria" pitchFamily="18" charset="0"/>
                <a:ea typeface="Cambria" pitchFamily="18" charset="0"/>
                <a:cs typeface="Arial MT"/>
              </a:rPr>
              <a:t> </a:t>
            </a:r>
            <a:r>
              <a:rPr sz="2400" spc="-5" dirty="0">
                <a:solidFill>
                  <a:srgbClr val="002060"/>
                </a:solidFill>
                <a:latin typeface="Cambria" pitchFamily="18" charset="0"/>
                <a:ea typeface="Cambria" pitchFamily="18" charset="0"/>
                <a:cs typeface="Arial MT"/>
              </a:rPr>
              <a:t>log</a:t>
            </a:r>
            <a:r>
              <a:rPr sz="2400" spc="5" dirty="0">
                <a:solidFill>
                  <a:srgbClr val="002060"/>
                </a:solidFill>
                <a:latin typeface="Cambria" pitchFamily="18" charset="0"/>
                <a:ea typeface="Cambria" pitchFamily="18" charset="0"/>
                <a:cs typeface="Arial MT"/>
              </a:rPr>
              <a:t> </a:t>
            </a:r>
            <a:r>
              <a:rPr sz="2400" dirty="0">
                <a:solidFill>
                  <a:srgbClr val="002060"/>
                </a:solidFill>
                <a:latin typeface="Cambria" pitchFamily="18" charset="0"/>
                <a:ea typeface="Cambria" pitchFamily="18" charset="0"/>
                <a:cs typeface="Arial MT"/>
              </a:rPr>
              <a:t>transformation</a:t>
            </a:r>
            <a:r>
              <a:rPr sz="2400" spc="-35" dirty="0">
                <a:solidFill>
                  <a:srgbClr val="002060"/>
                </a:solidFill>
                <a:latin typeface="Cambria" pitchFamily="18" charset="0"/>
                <a:ea typeface="Cambria" pitchFamily="18" charset="0"/>
                <a:cs typeface="Arial MT"/>
              </a:rPr>
              <a:t> </a:t>
            </a:r>
            <a:r>
              <a:rPr sz="2400" dirty="0">
                <a:solidFill>
                  <a:srgbClr val="002060"/>
                </a:solidFill>
                <a:latin typeface="Cambria" pitchFamily="18" charset="0"/>
                <a:ea typeface="Cambria" pitchFamily="18" charset="0"/>
                <a:cs typeface="Arial MT"/>
              </a:rPr>
              <a:t>as</a:t>
            </a:r>
            <a:r>
              <a:rPr sz="2400" spc="-5" dirty="0">
                <a:solidFill>
                  <a:srgbClr val="002060"/>
                </a:solidFill>
                <a:latin typeface="Cambria" pitchFamily="18" charset="0"/>
                <a:ea typeface="Cambria" pitchFamily="18" charset="0"/>
                <a:cs typeface="Arial MT"/>
              </a:rPr>
              <a:t> it</a:t>
            </a:r>
            <a:r>
              <a:rPr sz="2400" spc="10" dirty="0">
                <a:solidFill>
                  <a:srgbClr val="002060"/>
                </a:solidFill>
                <a:latin typeface="Cambria" pitchFamily="18" charset="0"/>
                <a:ea typeface="Cambria" pitchFamily="18" charset="0"/>
                <a:cs typeface="Arial MT"/>
              </a:rPr>
              <a:t> </a:t>
            </a:r>
            <a:r>
              <a:rPr sz="2400" spc="-5" dirty="0">
                <a:solidFill>
                  <a:srgbClr val="002060"/>
                </a:solidFill>
                <a:latin typeface="Cambria" pitchFamily="18" charset="0"/>
                <a:ea typeface="Cambria" pitchFamily="18" charset="0"/>
                <a:cs typeface="Arial MT"/>
              </a:rPr>
              <a:t>was</a:t>
            </a:r>
            <a:r>
              <a:rPr sz="2400" spc="5" dirty="0">
                <a:solidFill>
                  <a:srgbClr val="002060"/>
                </a:solidFill>
                <a:latin typeface="Cambria" pitchFamily="18" charset="0"/>
                <a:ea typeface="Cambria" pitchFamily="18" charset="0"/>
                <a:cs typeface="Arial MT"/>
              </a:rPr>
              <a:t> </a:t>
            </a:r>
            <a:r>
              <a:rPr sz="2400" spc="-5" dirty="0">
                <a:solidFill>
                  <a:srgbClr val="002060"/>
                </a:solidFill>
                <a:latin typeface="Cambria" pitchFamily="18" charset="0"/>
                <a:ea typeface="Cambria" pitchFamily="18" charset="0"/>
                <a:cs typeface="Arial MT"/>
              </a:rPr>
              <a:t>positively</a:t>
            </a:r>
            <a:r>
              <a:rPr sz="2400" spc="15" dirty="0">
                <a:solidFill>
                  <a:srgbClr val="002060"/>
                </a:solidFill>
                <a:latin typeface="Cambria" pitchFamily="18" charset="0"/>
                <a:ea typeface="Cambria" pitchFamily="18" charset="0"/>
                <a:cs typeface="Arial MT"/>
              </a:rPr>
              <a:t> </a:t>
            </a:r>
            <a:r>
              <a:rPr sz="2400" spc="-5" dirty="0">
                <a:solidFill>
                  <a:srgbClr val="002060"/>
                </a:solidFill>
                <a:latin typeface="Cambria" pitchFamily="18" charset="0"/>
                <a:ea typeface="Cambria" pitchFamily="18" charset="0"/>
                <a:cs typeface="Arial MT"/>
              </a:rPr>
              <a:t>skewed.</a:t>
            </a:r>
            <a:endParaRPr sz="2400" dirty="0">
              <a:solidFill>
                <a:srgbClr val="002060"/>
              </a:solidFill>
              <a:latin typeface="Cambria" pitchFamily="18" charset="0"/>
              <a:ea typeface="Cambria" pitchFamily="18" charset="0"/>
              <a:cs typeface="Arial MT"/>
            </a:endParaRPr>
          </a:p>
          <a:p>
            <a:pPr marL="70485" indent="-58419">
              <a:lnSpc>
                <a:spcPct val="100000"/>
              </a:lnSpc>
              <a:spcBef>
                <a:spcPts val="15"/>
              </a:spcBef>
              <a:buSzPct val="90909"/>
              <a:buChar char="•"/>
              <a:tabLst>
                <a:tab pos="71120" algn="l"/>
              </a:tabLst>
            </a:pPr>
            <a:r>
              <a:rPr sz="2400" spc="-5" dirty="0">
                <a:solidFill>
                  <a:srgbClr val="002060"/>
                </a:solidFill>
                <a:latin typeface="Cambria" pitchFamily="18" charset="0"/>
                <a:ea typeface="Cambria" pitchFamily="18" charset="0"/>
                <a:cs typeface="Arial MT"/>
              </a:rPr>
              <a:t>Now</a:t>
            </a:r>
            <a:r>
              <a:rPr sz="2400" spc="-20" dirty="0">
                <a:solidFill>
                  <a:srgbClr val="002060"/>
                </a:solidFill>
                <a:latin typeface="Cambria" pitchFamily="18" charset="0"/>
                <a:ea typeface="Cambria" pitchFamily="18" charset="0"/>
                <a:cs typeface="Arial MT"/>
              </a:rPr>
              <a:t> </a:t>
            </a:r>
            <a:r>
              <a:rPr sz="2400" spc="-5" dirty="0">
                <a:solidFill>
                  <a:srgbClr val="002060"/>
                </a:solidFill>
                <a:latin typeface="Cambria" pitchFamily="18" charset="0"/>
                <a:ea typeface="Cambria" pitchFamily="18" charset="0"/>
                <a:cs typeface="Arial MT"/>
              </a:rPr>
              <a:t>it</a:t>
            </a:r>
            <a:r>
              <a:rPr sz="2400" spc="-15" dirty="0">
                <a:solidFill>
                  <a:srgbClr val="002060"/>
                </a:solidFill>
                <a:latin typeface="Cambria" pitchFamily="18" charset="0"/>
                <a:ea typeface="Cambria" pitchFamily="18" charset="0"/>
                <a:cs typeface="Arial MT"/>
              </a:rPr>
              <a:t> </a:t>
            </a:r>
            <a:r>
              <a:rPr sz="2400" dirty="0">
                <a:solidFill>
                  <a:srgbClr val="002060"/>
                </a:solidFill>
                <a:latin typeface="Cambria" pitchFamily="18" charset="0"/>
                <a:ea typeface="Cambria" pitchFamily="18" charset="0"/>
                <a:cs typeface="Arial MT"/>
              </a:rPr>
              <a:t>seems</a:t>
            </a:r>
            <a:r>
              <a:rPr sz="2400" spc="-25" dirty="0">
                <a:solidFill>
                  <a:srgbClr val="002060"/>
                </a:solidFill>
                <a:latin typeface="Cambria" pitchFamily="18" charset="0"/>
                <a:ea typeface="Cambria" pitchFamily="18" charset="0"/>
                <a:cs typeface="Arial MT"/>
              </a:rPr>
              <a:t> </a:t>
            </a:r>
            <a:r>
              <a:rPr sz="2400" dirty="0">
                <a:solidFill>
                  <a:srgbClr val="002060"/>
                </a:solidFill>
                <a:latin typeface="Cambria" pitchFamily="18" charset="0"/>
                <a:ea typeface="Cambria" pitchFamily="18" charset="0"/>
                <a:cs typeface="Arial MT"/>
              </a:rPr>
              <a:t>more</a:t>
            </a:r>
            <a:r>
              <a:rPr sz="2400" spc="-30" dirty="0">
                <a:solidFill>
                  <a:srgbClr val="002060"/>
                </a:solidFill>
                <a:latin typeface="Cambria" pitchFamily="18" charset="0"/>
                <a:ea typeface="Cambria" pitchFamily="18" charset="0"/>
                <a:cs typeface="Arial MT"/>
              </a:rPr>
              <a:t> </a:t>
            </a:r>
            <a:r>
              <a:rPr sz="2400" dirty="0">
                <a:solidFill>
                  <a:srgbClr val="002060"/>
                </a:solidFill>
                <a:latin typeface="Cambria" pitchFamily="18" charset="0"/>
                <a:ea typeface="Cambria" pitchFamily="18" charset="0"/>
                <a:cs typeface="Arial MT"/>
              </a:rPr>
              <a:t>normal</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0" y="1047441"/>
            <a:ext cx="6854370" cy="4067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71280"/>
            <a:ext cx="4408856"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00000"/>
                </a:solidFill>
                <a:latin typeface="Georgia" pitchFamily="18" charset="0"/>
              </a:rPr>
              <a:t>EDA</a:t>
            </a:r>
            <a:r>
              <a:rPr sz="2800" i="0" u="none" spc="-30" dirty="0">
                <a:solidFill>
                  <a:srgbClr val="C00000"/>
                </a:solidFill>
                <a:latin typeface="Georgia" pitchFamily="18" charset="0"/>
              </a:rPr>
              <a:t> </a:t>
            </a:r>
            <a:r>
              <a:rPr sz="2800" i="0" u="none" spc="-5" dirty="0">
                <a:solidFill>
                  <a:srgbClr val="C00000"/>
                </a:solidFill>
                <a:latin typeface="Georgia" pitchFamily="18" charset="0"/>
              </a:rPr>
              <a:t>(Visualizations)</a:t>
            </a:r>
            <a:endParaRPr sz="2800" dirty="0">
              <a:solidFill>
                <a:srgbClr val="C00000"/>
              </a:solidFill>
              <a:latin typeface="Georgia" pitchFamily="18" charset="0"/>
            </a:endParaRPr>
          </a:p>
        </p:txBody>
      </p:sp>
      <p:grpSp>
        <p:nvGrpSpPr>
          <p:cNvPr id="3" name="object 3"/>
          <p:cNvGrpSpPr/>
          <p:nvPr/>
        </p:nvGrpSpPr>
        <p:grpSpPr>
          <a:xfrm>
            <a:off x="0" y="742950"/>
            <a:ext cx="9145270" cy="88900"/>
            <a:chOff x="0" y="848545"/>
            <a:chExt cx="9145270" cy="88900"/>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7" name="object 7"/>
          <p:cNvSpPr txBox="1"/>
          <p:nvPr/>
        </p:nvSpPr>
        <p:spPr>
          <a:xfrm>
            <a:off x="3076575" y="895350"/>
            <a:ext cx="3324225" cy="290464"/>
          </a:xfrm>
          <a:prstGeom prst="rect">
            <a:avLst/>
          </a:prstGeom>
        </p:spPr>
        <p:txBody>
          <a:bodyPr vert="horz" wrap="square" lIns="0" tIns="13335" rIns="0" bIns="0" rtlCol="0">
            <a:spAutoFit/>
          </a:bodyPr>
          <a:lstStyle/>
          <a:p>
            <a:pPr marL="12700">
              <a:lnSpc>
                <a:spcPct val="100000"/>
              </a:lnSpc>
              <a:spcBef>
                <a:spcPts val="105"/>
              </a:spcBef>
            </a:pPr>
            <a:r>
              <a:rPr b="1" spc="-5" dirty="0">
                <a:solidFill>
                  <a:srgbClr val="002060"/>
                </a:solidFill>
                <a:uFill>
                  <a:solidFill>
                    <a:srgbClr val="CC0000"/>
                  </a:solidFill>
                </a:uFill>
                <a:latin typeface="Georgia" pitchFamily="18" charset="0"/>
                <a:ea typeface="Cambria" pitchFamily="18" charset="0"/>
                <a:cs typeface="Courier New"/>
              </a:rPr>
              <a:t>Scatter</a:t>
            </a:r>
            <a:r>
              <a:rPr b="1" spc="-25" dirty="0">
                <a:solidFill>
                  <a:srgbClr val="002060"/>
                </a:solidFill>
                <a:uFill>
                  <a:solidFill>
                    <a:srgbClr val="CC0000"/>
                  </a:solidFill>
                </a:uFill>
                <a:latin typeface="Georgia" pitchFamily="18" charset="0"/>
                <a:ea typeface="Cambria" pitchFamily="18" charset="0"/>
                <a:cs typeface="Courier New"/>
              </a:rPr>
              <a:t> </a:t>
            </a:r>
            <a:r>
              <a:rPr b="1" spc="-5" dirty="0">
                <a:solidFill>
                  <a:srgbClr val="002060"/>
                </a:solidFill>
                <a:uFill>
                  <a:solidFill>
                    <a:srgbClr val="CC0000"/>
                  </a:solidFill>
                </a:uFill>
                <a:latin typeface="Georgia" pitchFamily="18" charset="0"/>
                <a:ea typeface="Cambria" pitchFamily="18" charset="0"/>
                <a:cs typeface="Courier New"/>
              </a:rPr>
              <a:t>plot</a:t>
            </a:r>
            <a:r>
              <a:rPr b="1" spc="-15" dirty="0">
                <a:solidFill>
                  <a:srgbClr val="002060"/>
                </a:solidFill>
                <a:uFill>
                  <a:solidFill>
                    <a:srgbClr val="CC0000"/>
                  </a:solidFill>
                </a:uFill>
                <a:latin typeface="Georgia" pitchFamily="18" charset="0"/>
                <a:ea typeface="Cambria" pitchFamily="18" charset="0"/>
                <a:cs typeface="Courier New"/>
              </a:rPr>
              <a:t> </a:t>
            </a:r>
            <a:r>
              <a:rPr b="1" spc="-5" dirty="0">
                <a:solidFill>
                  <a:srgbClr val="002060"/>
                </a:solidFill>
                <a:uFill>
                  <a:solidFill>
                    <a:srgbClr val="CC0000"/>
                  </a:solidFill>
                </a:uFill>
                <a:latin typeface="Georgia" pitchFamily="18" charset="0"/>
                <a:ea typeface="Cambria" pitchFamily="18" charset="0"/>
                <a:cs typeface="Courier New"/>
              </a:rPr>
              <a:t>with</a:t>
            </a:r>
            <a:r>
              <a:rPr b="1" spc="-15" dirty="0">
                <a:solidFill>
                  <a:srgbClr val="002060"/>
                </a:solidFill>
                <a:uFill>
                  <a:solidFill>
                    <a:srgbClr val="CC0000"/>
                  </a:solidFill>
                </a:uFill>
                <a:latin typeface="Georgia" pitchFamily="18" charset="0"/>
                <a:ea typeface="Cambria" pitchFamily="18" charset="0"/>
                <a:cs typeface="Courier New"/>
              </a:rPr>
              <a:t> </a:t>
            </a:r>
            <a:r>
              <a:rPr b="1" spc="-5" dirty="0">
                <a:solidFill>
                  <a:srgbClr val="002060"/>
                </a:solidFill>
                <a:uFill>
                  <a:solidFill>
                    <a:srgbClr val="CC0000"/>
                  </a:solidFill>
                </a:uFill>
                <a:latin typeface="Georgia" pitchFamily="18" charset="0"/>
                <a:ea typeface="Cambria" pitchFamily="18" charset="0"/>
                <a:cs typeface="Courier New"/>
              </a:rPr>
              <a:t>best</a:t>
            </a:r>
            <a:r>
              <a:rPr b="1" spc="-15" dirty="0">
                <a:solidFill>
                  <a:srgbClr val="002060"/>
                </a:solidFill>
                <a:uFill>
                  <a:solidFill>
                    <a:srgbClr val="CC0000"/>
                  </a:solidFill>
                </a:uFill>
                <a:latin typeface="Georgia" pitchFamily="18" charset="0"/>
                <a:ea typeface="Cambria" pitchFamily="18" charset="0"/>
                <a:cs typeface="Courier New"/>
              </a:rPr>
              <a:t> </a:t>
            </a:r>
            <a:r>
              <a:rPr b="1" spc="-10" dirty="0">
                <a:solidFill>
                  <a:srgbClr val="002060"/>
                </a:solidFill>
                <a:uFill>
                  <a:solidFill>
                    <a:srgbClr val="CC0000"/>
                  </a:solidFill>
                </a:uFill>
                <a:latin typeface="Georgia" pitchFamily="18" charset="0"/>
                <a:ea typeface="Cambria" pitchFamily="18" charset="0"/>
                <a:cs typeface="Courier New"/>
              </a:rPr>
              <a:t>fit</a:t>
            </a:r>
            <a:r>
              <a:rPr b="1" spc="-15" dirty="0">
                <a:solidFill>
                  <a:srgbClr val="002060"/>
                </a:solidFill>
                <a:uFill>
                  <a:solidFill>
                    <a:srgbClr val="CC0000"/>
                  </a:solidFill>
                </a:uFill>
                <a:latin typeface="Georgia" pitchFamily="18" charset="0"/>
                <a:ea typeface="Cambria" pitchFamily="18" charset="0"/>
                <a:cs typeface="Courier New"/>
              </a:rPr>
              <a:t> </a:t>
            </a:r>
            <a:r>
              <a:rPr b="1" spc="-5" dirty="0">
                <a:solidFill>
                  <a:srgbClr val="002060"/>
                </a:solidFill>
                <a:uFill>
                  <a:solidFill>
                    <a:srgbClr val="CC0000"/>
                  </a:solidFill>
                </a:uFill>
                <a:latin typeface="Georgia" pitchFamily="18" charset="0"/>
                <a:ea typeface="Cambria" pitchFamily="18" charset="0"/>
                <a:cs typeface="Courier New"/>
              </a:rPr>
              <a:t>line</a:t>
            </a:r>
            <a:endParaRPr dirty="0">
              <a:solidFill>
                <a:srgbClr val="002060"/>
              </a:solidFill>
              <a:latin typeface="Georgia" pitchFamily="18" charset="0"/>
              <a:ea typeface="Cambria" pitchFamily="18" charset="0"/>
              <a:cs typeface="Courier New"/>
            </a:endParaRPr>
          </a:p>
        </p:txBody>
      </p:sp>
      <p:sp>
        <p:nvSpPr>
          <p:cNvPr id="16" name="object 16"/>
          <p:cNvSpPr txBox="1"/>
          <p:nvPr/>
        </p:nvSpPr>
        <p:spPr>
          <a:xfrm>
            <a:off x="1813698" y="4626057"/>
            <a:ext cx="53975" cy="13593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CC0000"/>
                </a:solidFill>
                <a:latin typeface="Arial MT"/>
                <a:cs typeface="Arial MT"/>
              </a:rPr>
              <a:t>.</a:t>
            </a:r>
            <a:endParaRPr sz="800" dirty="0">
              <a:latin typeface="Arial MT"/>
              <a:cs typeface="Arial MT"/>
            </a:endParaRPr>
          </a:p>
        </p:txBody>
      </p:sp>
      <p:sp>
        <p:nvSpPr>
          <p:cNvPr id="20" name="object 20"/>
          <p:cNvSpPr txBox="1"/>
          <p:nvPr/>
        </p:nvSpPr>
        <p:spPr>
          <a:xfrm>
            <a:off x="685800" y="4359655"/>
            <a:ext cx="8229600" cy="428322"/>
          </a:xfrm>
          <a:prstGeom prst="rect">
            <a:avLst/>
          </a:prstGeom>
        </p:spPr>
        <p:txBody>
          <a:bodyPr vert="horz" wrap="square" lIns="0" tIns="43180" rIns="0" bIns="0" rtlCol="0">
            <a:spAutoFit/>
          </a:bodyPr>
          <a:lstStyle/>
          <a:p>
            <a:pPr marL="127000" marR="5080" indent="-114300">
              <a:lnSpc>
                <a:spcPts val="1450"/>
              </a:lnSpc>
              <a:spcBef>
                <a:spcPts val="340"/>
              </a:spcBef>
              <a:buChar char="•"/>
              <a:tabLst>
                <a:tab pos="127000" algn="l"/>
              </a:tabLst>
            </a:pPr>
            <a:r>
              <a:rPr sz="1600" dirty="0">
                <a:solidFill>
                  <a:srgbClr val="002060"/>
                </a:solidFill>
                <a:latin typeface="Cambria" pitchFamily="18" charset="0"/>
                <a:ea typeface="Cambria" pitchFamily="18" charset="0"/>
                <a:cs typeface="Arial MT"/>
              </a:rPr>
              <a:t>Plotting</a:t>
            </a:r>
            <a:r>
              <a:rPr sz="1600" spc="-25" dirty="0">
                <a:solidFill>
                  <a:srgbClr val="002060"/>
                </a:solidFill>
                <a:latin typeface="Cambria" pitchFamily="18" charset="0"/>
                <a:ea typeface="Cambria" pitchFamily="18" charset="0"/>
                <a:cs typeface="Arial MT"/>
              </a:rPr>
              <a:t> </a:t>
            </a:r>
            <a:r>
              <a:rPr sz="1600" dirty="0">
                <a:solidFill>
                  <a:srgbClr val="002060"/>
                </a:solidFill>
                <a:latin typeface="Cambria" pitchFamily="18" charset="0"/>
                <a:ea typeface="Cambria" pitchFamily="18" charset="0"/>
                <a:cs typeface="Arial MT"/>
              </a:rPr>
              <a:t>a</a:t>
            </a:r>
            <a:r>
              <a:rPr sz="1600" spc="-10" dirty="0">
                <a:solidFill>
                  <a:srgbClr val="002060"/>
                </a:solidFill>
                <a:latin typeface="Cambria" pitchFamily="18" charset="0"/>
                <a:ea typeface="Cambria" pitchFamily="18" charset="0"/>
                <a:cs typeface="Arial MT"/>
              </a:rPr>
              <a:t> </a:t>
            </a:r>
            <a:r>
              <a:rPr sz="1600" dirty="0">
                <a:solidFill>
                  <a:srgbClr val="002060"/>
                </a:solidFill>
                <a:latin typeface="Cambria" pitchFamily="18" charset="0"/>
                <a:ea typeface="Cambria" pitchFamily="18" charset="0"/>
                <a:cs typeface="Arial MT"/>
              </a:rPr>
              <a:t>scatterplot</a:t>
            </a:r>
            <a:r>
              <a:rPr sz="1600" spc="-55" dirty="0">
                <a:solidFill>
                  <a:srgbClr val="002060"/>
                </a:solidFill>
                <a:latin typeface="Cambria" pitchFamily="18" charset="0"/>
                <a:ea typeface="Cambria" pitchFamily="18" charset="0"/>
                <a:cs typeface="Arial MT"/>
              </a:rPr>
              <a:t> </a:t>
            </a:r>
            <a:r>
              <a:rPr sz="1600" spc="-5" dirty="0">
                <a:solidFill>
                  <a:srgbClr val="002060"/>
                </a:solidFill>
                <a:latin typeface="Cambria" pitchFamily="18" charset="0"/>
                <a:ea typeface="Cambria" pitchFamily="18" charset="0"/>
                <a:cs typeface="Arial MT"/>
              </a:rPr>
              <a:t>with</a:t>
            </a:r>
            <a:r>
              <a:rPr sz="1600" spc="5" dirty="0">
                <a:solidFill>
                  <a:srgbClr val="002060"/>
                </a:solidFill>
                <a:latin typeface="Cambria" pitchFamily="18" charset="0"/>
                <a:ea typeface="Cambria" pitchFamily="18" charset="0"/>
                <a:cs typeface="Arial MT"/>
              </a:rPr>
              <a:t> </a:t>
            </a:r>
            <a:r>
              <a:rPr sz="1600" dirty="0">
                <a:solidFill>
                  <a:srgbClr val="002060"/>
                </a:solidFill>
                <a:latin typeface="Cambria" pitchFamily="18" charset="0"/>
                <a:ea typeface="Cambria" pitchFamily="18" charset="0"/>
                <a:cs typeface="Arial MT"/>
              </a:rPr>
              <a:t>data</a:t>
            </a:r>
            <a:r>
              <a:rPr sz="1600" spc="-10" dirty="0">
                <a:solidFill>
                  <a:srgbClr val="002060"/>
                </a:solidFill>
                <a:latin typeface="Cambria" pitchFamily="18" charset="0"/>
                <a:ea typeface="Cambria" pitchFamily="18" charset="0"/>
                <a:cs typeface="Arial MT"/>
              </a:rPr>
              <a:t> </a:t>
            </a:r>
            <a:r>
              <a:rPr sz="1600" dirty="0">
                <a:solidFill>
                  <a:srgbClr val="002060"/>
                </a:solidFill>
                <a:latin typeface="Cambria" pitchFamily="18" charset="0"/>
                <a:ea typeface="Cambria" pitchFamily="18" charset="0"/>
                <a:cs typeface="Arial MT"/>
              </a:rPr>
              <a:t>points</a:t>
            </a:r>
            <a:r>
              <a:rPr sz="1600" spc="-30" dirty="0">
                <a:solidFill>
                  <a:srgbClr val="002060"/>
                </a:solidFill>
                <a:latin typeface="Cambria" pitchFamily="18" charset="0"/>
                <a:ea typeface="Cambria" pitchFamily="18" charset="0"/>
                <a:cs typeface="Arial MT"/>
              </a:rPr>
              <a:t> </a:t>
            </a:r>
            <a:r>
              <a:rPr sz="1600" dirty="0">
                <a:solidFill>
                  <a:srgbClr val="002060"/>
                </a:solidFill>
                <a:latin typeface="Cambria" pitchFamily="18" charset="0"/>
                <a:ea typeface="Cambria" pitchFamily="18" charset="0"/>
                <a:cs typeface="Arial MT"/>
              </a:rPr>
              <a:t>can</a:t>
            </a:r>
            <a:r>
              <a:rPr sz="1600" spc="-10" dirty="0">
                <a:solidFill>
                  <a:srgbClr val="002060"/>
                </a:solidFill>
                <a:latin typeface="Cambria" pitchFamily="18" charset="0"/>
                <a:ea typeface="Cambria" pitchFamily="18" charset="0"/>
                <a:cs typeface="Arial MT"/>
              </a:rPr>
              <a:t> </a:t>
            </a:r>
            <a:r>
              <a:rPr sz="1600" dirty="0">
                <a:solidFill>
                  <a:srgbClr val="002060"/>
                </a:solidFill>
                <a:latin typeface="Cambria" pitchFamily="18" charset="0"/>
                <a:ea typeface="Cambria" pitchFamily="18" charset="0"/>
                <a:cs typeface="Arial MT"/>
              </a:rPr>
              <a:t>help</a:t>
            </a:r>
            <a:r>
              <a:rPr sz="1600" spc="-10" dirty="0">
                <a:solidFill>
                  <a:srgbClr val="002060"/>
                </a:solidFill>
                <a:latin typeface="Cambria" pitchFamily="18" charset="0"/>
                <a:ea typeface="Cambria" pitchFamily="18" charset="0"/>
                <a:cs typeface="Arial MT"/>
              </a:rPr>
              <a:t> </a:t>
            </a:r>
            <a:r>
              <a:rPr sz="1600" spc="-5" dirty="0">
                <a:solidFill>
                  <a:srgbClr val="002060"/>
                </a:solidFill>
                <a:latin typeface="Cambria" pitchFamily="18" charset="0"/>
                <a:ea typeface="Cambria" pitchFamily="18" charset="0"/>
                <a:cs typeface="Arial MT"/>
              </a:rPr>
              <a:t>you </a:t>
            </a:r>
            <a:r>
              <a:rPr sz="1600" dirty="0">
                <a:solidFill>
                  <a:srgbClr val="002060"/>
                </a:solidFill>
                <a:latin typeface="Cambria" pitchFamily="18" charset="0"/>
                <a:ea typeface="Cambria" pitchFamily="18" charset="0"/>
                <a:cs typeface="Arial MT"/>
              </a:rPr>
              <a:t>to</a:t>
            </a:r>
            <a:r>
              <a:rPr sz="1600" spc="-10" dirty="0">
                <a:solidFill>
                  <a:srgbClr val="002060"/>
                </a:solidFill>
                <a:latin typeface="Cambria" pitchFamily="18" charset="0"/>
                <a:ea typeface="Cambria" pitchFamily="18" charset="0"/>
                <a:cs typeface="Arial MT"/>
              </a:rPr>
              <a:t> </a:t>
            </a:r>
            <a:r>
              <a:rPr sz="1600" dirty="0">
                <a:solidFill>
                  <a:srgbClr val="002060"/>
                </a:solidFill>
                <a:latin typeface="Cambria" pitchFamily="18" charset="0"/>
                <a:ea typeface="Cambria" pitchFamily="18" charset="0"/>
                <a:cs typeface="Arial MT"/>
              </a:rPr>
              <a:t>determine </a:t>
            </a:r>
            <a:r>
              <a:rPr sz="1600" spc="-375" dirty="0">
                <a:solidFill>
                  <a:srgbClr val="002060"/>
                </a:solidFill>
                <a:latin typeface="Cambria" pitchFamily="18" charset="0"/>
                <a:ea typeface="Cambria" pitchFamily="18" charset="0"/>
                <a:cs typeface="Arial MT"/>
              </a:rPr>
              <a:t> </a:t>
            </a:r>
            <a:r>
              <a:rPr sz="1600" spc="-5" dirty="0">
                <a:solidFill>
                  <a:srgbClr val="002060"/>
                </a:solidFill>
                <a:latin typeface="Cambria" pitchFamily="18" charset="0"/>
                <a:ea typeface="Cambria" pitchFamily="18" charset="0"/>
                <a:cs typeface="Arial MT"/>
              </a:rPr>
              <a:t>whether</a:t>
            </a:r>
            <a:r>
              <a:rPr sz="1600" spc="-10" dirty="0">
                <a:solidFill>
                  <a:srgbClr val="002060"/>
                </a:solidFill>
                <a:latin typeface="Cambria" pitchFamily="18" charset="0"/>
                <a:ea typeface="Cambria" pitchFamily="18" charset="0"/>
                <a:cs typeface="Arial MT"/>
              </a:rPr>
              <a:t> there’s </a:t>
            </a:r>
            <a:r>
              <a:rPr sz="1600" dirty="0">
                <a:solidFill>
                  <a:srgbClr val="002060"/>
                </a:solidFill>
                <a:latin typeface="Cambria" pitchFamily="18" charset="0"/>
                <a:ea typeface="Cambria" pitchFamily="18" charset="0"/>
                <a:cs typeface="Arial MT"/>
              </a:rPr>
              <a:t>a</a:t>
            </a:r>
            <a:r>
              <a:rPr sz="1600" spc="-10" dirty="0">
                <a:solidFill>
                  <a:srgbClr val="002060"/>
                </a:solidFill>
                <a:latin typeface="Cambria" pitchFamily="18" charset="0"/>
                <a:ea typeface="Cambria" pitchFamily="18" charset="0"/>
                <a:cs typeface="Arial MT"/>
              </a:rPr>
              <a:t> </a:t>
            </a:r>
            <a:r>
              <a:rPr sz="1600" spc="-5" dirty="0">
                <a:solidFill>
                  <a:srgbClr val="002060"/>
                </a:solidFill>
                <a:latin typeface="Cambria" pitchFamily="18" charset="0"/>
                <a:ea typeface="Cambria" pitchFamily="18" charset="0"/>
                <a:cs typeface="Arial MT"/>
              </a:rPr>
              <a:t>potential</a:t>
            </a:r>
            <a:r>
              <a:rPr sz="1600" spc="-20" dirty="0">
                <a:solidFill>
                  <a:srgbClr val="002060"/>
                </a:solidFill>
                <a:latin typeface="Cambria" pitchFamily="18" charset="0"/>
                <a:ea typeface="Cambria" pitchFamily="18" charset="0"/>
                <a:cs typeface="Arial MT"/>
              </a:rPr>
              <a:t> </a:t>
            </a:r>
            <a:r>
              <a:rPr sz="1600" spc="-5" dirty="0">
                <a:solidFill>
                  <a:srgbClr val="002060"/>
                </a:solidFill>
                <a:latin typeface="Cambria" pitchFamily="18" charset="0"/>
                <a:ea typeface="Cambria" pitchFamily="18" charset="0"/>
                <a:cs typeface="Arial MT"/>
              </a:rPr>
              <a:t>relationship</a:t>
            </a:r>
            <a:r>
              <a:rPr sz="1600" spc="-25" dirty="0">
                <a:solidFill>
                  <a:srgbClr val="002060"/>
                </a:solidFill>
                <a:latin typeface="Cambria" pitchFamily="18" charset="0"/>
                <a:ea typeface="Cambria" pitchFamily="18" charset="0"/>
                <a:cs typeface="Arial MT"/>
              </a:rPr>
              <a:t> </a:t>
            </a:r>
            <a:r>
              <a:rPr sz="1600" spc="-5" dirty="0">
                <a:solidFill>
                  <a:srgbClr val="002060"/>
                </a:solidFill>
                <a:latin typeface="Cambria" pitchFamily="18" charset="0"/>
                <a:ea typeface="Cambria" pitchFamily="18" charset="0"/>
                <a:cs typeface="Arial MT"/>
              </a:rPr>
              <a:t>between</a:t>
            </a:r>
            <a:r>
              <a:rPr sz="1600" spc="-10" dirty="0">
                <a:solidFill>
                  <a:srgbClr val="002060"/>
                </a:solidFill>
                <a:latin typeface="Cambria" pitchFamily="18" charset="0"/>
                <a:ea typeface="Cambria" pitchFamily="18" charset="0"/>
                <a:cs typeface="Arial MT"/>
              </a:rPr>
              <a:t> </a:t>
            </a:r>
            <a:r>
              <a:rPr sz="1600" spc="-5" dirty="0">
                <a:solidFill>
                  <a:srgbClr val="002060"/>
                </a:solidFill>
                <a:latin typeface="Cambria" pitchFamily="18" charset="0"/>
                <a:ea typeface="Cambria" pitchFamily="18" charset="0"/>
                <a:cs typeface="Arial MT"/>
              </a:rPr>
              <a:t>them.</a:t>
            </a:r>
            <a:endParaRPr sz="1600" dirty="0">
              <a:solidFill>
                <a:srgbClr val="002060"/>
              </a:solidFill>
              <a:latin typeface="Cambria" pitchFamily="18" charset="0"/>
              <a:ea typeface="Cambria" pitchFamily="18" charset="0"/>
              <a:cs typeface="Arial M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86" y="1428295"/>
            <a:ext cx="2971546" cy="237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271" y="1428295"/>
            <a:ext cx="2911729"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2206"/>
          <a:stretch/>
        </p:blipFill>
        <p:spPr bwMode="auto">
          <a:xfrm>
            <a:off x="6172200" y="1428295"/>
            <a:ext cx="2743199"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47480"/>
            <a:ext cx="4473753"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00000"/>
                </a:solidFill>
                <a:latin typeface="Georgia" pitchFamily="18" charset="0"/>
              </a:rPr>
              <a:t>EDA</a:t>
            </a:r>
            <a:r>
              <a:rPr sz="2800" i="0" u="none" spc="-30" dirty="0">
                <a:solidFill>
                  <a:srgbClr val="C00000"/>
                </a:solidFill>
                <a:latin typeface="Georgia" pitchFamily="18" charset="0"/>
              </a:rPr>
              <a:t> </a:t>
            </a:r>
            <a:r>
              <a:rPr sz="2800" i="0" u="none" spc="-5" dirty="0">
                <a:solidFill>
                  <a:srgbClr val="C00000"/>
                </a:solidFill>
                <a:latin typeface="Georgia" pitchFamily="18" charset="0"/>
              </a:rPr>
              <a:t>(Visualizations)</a:t>
            </a:r>
            <a:endParaRPr sz="2800" dirty="0">
              <a:solidFill>
                <a:srgbClr val="C00000"/>
              </a:solidFill>
              <a:latin typeface="Georgia" pitchFamily="18" charset="0"/>
            </a:endParaRPr>
          </a:p>
        </p:txBody>
      </p:sp>
      <p:grpSp>
        <p:nvGrpSpPr>
          <p:cNvPr id="3" name="object 3"/>
          <p:cNvGrpSpPr/>
          <p:nvPr/>
        </p:nvGrpSpPr>
        <p:grpSpPr>
          <a:xfrm>
            <a:off x="0" y="666750"/>
            <a:ext cx="9145270" cy="88900"/>
            <a:chOff x="0" y="848545"/>
            <a:chExt cx="9145270" cy="88900"/>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7" name="object 7"/>
          <p:cNvSpPr txBox="1"/>
          <p:nvPr/>
        </p:nvSpPr>
        <p:spPr>
          <a:xfrm>
            <a:off x="685800" y="897876"/>
            <a:ext cx="3324860" cy="259686"/>
          </a:xfrm>
          <a:prstGeom prst="rect">
            <a:avLst/>
          </a:prstGeom>
        </p:spPr>
        <p:txBody>
          <a:bodyPr vert="horz" wrap="square" lIns="0" tIns="13335" rIns="0" bIns="0" rtlCol="0">
            <a:spAutoFit/>
          </a:bodyPr>
          <a:lstStyle/>
          <a:p>
            <a:pPr marL="12700">
              <a:lnSpc>
                <a:spcPct val="100000"/>
              </a:lnSpc>
              <a:spcBef>
                <a:spcPts val="105"/>
              </a:spcBef>
            </a:pPr>
            <a:r>
              <a:rPr sz="1600" b="1" spc="-5" dirty="0">
                <a:solidFill>
                  <a:srgbClr val="002060"/>
                </a:solidFill>
                <a:uFill>
                  <a:solidFill>
                    <a:srgbClr val="CC0000"/>
                  </a:solidFill>
                </a:uFill>
                <a:latin typeface="Georgia" pitchFamily="18" charset="0"/>
                <a:ea typeface="Cambria" pitchFamily="18" charset="0"/>
                <a:cs typeface="Courier New"/>
              </a:rPr>
              <a:t>Heat</a:t>
            </a:r>
            <a:r>
              <a:rPr sz="1600" b="1" spc="-10" dirty="0">
                <a:solidFill>
                  <a:srgbClr val="002060"/>
                </a:solidFill>
                <a:uFill>
                  <a:solidFill>
                    <a:srgbClr val="CC0000"/>
                  </a:solidFill>
                </a:uFill>
                <a:latin typeface="Georgia" pitchFamily="18" charset="0"/>
                <a:ea typeface="Cambria" pitchFamily="18" charset="0"/>
                <a:cs typeface="Courier New"/>
              </a:rPr>
              <a:t> </a:t>
            </a:r>
            <a:r>
              <a:rPr sz="1600" b="1" spc="-5" dirty="0">
                <a:solidFill>
                  <a:srgbClr val="002060"/>
                </a:solidFill>
                <a:uFill>
                  <a:solidFill>
                    <a:srgbClr val="CC0000"/>
                  </a:solidFill>
                </a:uFill>
                <a:latin typeface="Georgia" pitchFamily="18" charset="0"/>
                <a:ea typeface="Cambria" pitchFamily="18" charset="0"/>
                <a:cs typeface="Courier New"/>
              </a:rPr>
              <a:t>Map to</a:t>
            </a:r>
            <a:r>
              <a:rPr sz="1600" b="1" spc="-15" dirty="0">
                <a:solidFill>
                  <a:srgbClr val="002060"/>
                </a:solidFill>
                <a:uFill>
                  <a:solidFill>
                    <a:srgbClr val="CC0000"/>
                  </a:solidFill>
                </a:uFill>
                <a:latin typeface="Georgia" pitchFamily="18" charset="0"/>
                <a:ea typeface="Cambria" pitchFamily="18" charset="0"/>
                <a:cs typeface="Courier New"/>
              </a:rPr>
              <a:t> </a:t>
            </a:r>
            <a:r>
              <a:rPr sz="1600" b="1" spc="-5" dirty="0">
                <a:solidFill>
                  <a:srgbClr val="002060"/>
                </a:solidFill>
                <a:uFill>
                  <a:solidFill>
                    <a:srgbClr val="CC0000"/>
                  </a:solidFill>
                </a:uFill>
                <a:latin typeface="Georgia" pitchFamily="18" charset="0"/>
                <a:ea typeface="Cambria" pitchFamily="18" charset="0"/>
                <a:cs typeface="Courier New"/>
              </a:rPr>
              <a:t>see</a:t>
            </a:r>
            <a:r>
              <a:rPr sz="1600" b="1" spc="-10" dirty="0">
                <a:solidFill>
                  <a:srgbClr val="002060"/>
                </a:solidFill>
                <a:uFill>
                  <a:solidFill>
                    <a:srgbClr val="CC0000"/>
                  </a:solidFill>
                </a:uFill>
                <a:latin typeface="Georgia" pitchFamily="18" charset="0"/>
                <a:ea typeface="Cambria" pitchFamily="18" charset="0"/>
                <a:cs typeface="Courier New"/>
              </a:rPr>
              <a:t> </a:t>
            </a:r>
            <a:r>
              <a:rPr sz="1600" b="1" spc="-5" dirty="0">
                <a:solidFill>
                  <a:srgbClr val="002060"/>
                </a:solidFill>
                <a:uFill>
                  <a:solidFill>
                    <a:srgbClr val="CC0000"/>
                  </a:solidFill>
                </a:uFill>
                <a:latin typeface="Georgia" pitchFamily="18" charset="0"/>
                <a:ea typeface="Cambria" pitchFamily="18" charset="0"/>
                <a:cs typeface="Courier New"/>
              </a:rPr>
              <a:t>the </a:t>
            </a:r>
            <a:r>
              <a:rPr sz="1600" b="1" spc="-10" dirty="0">
                <a:solidFill>
                  <a:srgbClr val="002060"/>
                </a:solidFill>
                <a:uFill>
                  <a:solidFill>
                    <a:srgbClr val="CC0000"/>
                  </a:solidFill>
                </a:uFill>
                <a:latin typeface="Georgia" pitchFamily="18" charset="0"/>
                <a:ea typeface="Cambria" pitchFamily="18" charset="0"/>
                <a:cs typeface="Courier New"/>
              </a:rPr>
              <a:t>correlation</a:t>
            </a:r>
            <a:endParaRPr sz="1600" dirty="0">
              <a:solidFill>
                <a:srgbClr val="002060"/>
              </a:solidFill>
              <a:latin typeface="Georgia" pitchFamily="18" charset="0"/>
              <a:ea typeface="Cambria" pitchFamily="18" charset="0"/>
              <a:cs typeface="Courier New"/>
            </a:endParaRPr>
          </a:p>
        </p:txBody>
      </p:sp>
      <p:sp>
        <p:nvSpPr>
          <p:cNvPr id="12" name="object 12"/>
          <p:cNvSpPr txBox="1"/>
          <p:nvPr/>
        </p:nvSpPr>
        <p:spPr>
          <a:xfrm>
            <a:off x="6016503" y="1428750"/>
            <a:ext cx="2450841" cy="259686"/>
          </a:xfrm>
          <a:prstGeom prst="rect">
            <a:avLst/>
          </a:prstGeom>
        </p:spPr>
        <p:txBody>
          <a:bodyPr vert="horz" wrap="square" lIns="0" tIns="13335" rIns="0" bIns="0" rtlCol="0">
            <a:spAutoFit/>
          </a:bodyPr>
          <a:lstStyle/>
          <a:p>
            <a:pPr marL="299085" indent="-287020">
              <a:lnSpc>
                <a:spcPct val="100000"/>
              </a:lnSpc>
              <a:spcBef>
                <a:spcPts val="105"/>
              </a:spcBef>
              <a:buClr>
                <a:srgbClr val="000000"/>
              </a:buClr>
              <a:buFont typeface="Wingdings"/>
              <a:buChar char=""/>
              <a:tabLst>
                <a:tab pos="299085" algn="l"/>
                <a:tab pos="299720" algn="l"/>
                <a:tab pos="1094105" algn="l"/>
                <a:tab pos="1673860" algn="l"/>
              </a:tabLst>
            </a:pPr>
            <a:r>
              <a:rPr sz="1600" b="1" spc="-10" dirty="0">
                <a:solidFill>
                  <a:srgbClr val="124F5C"/>
                </a:solidFill>
                <a:latin typeface="Cambria" pitchFamily="18" charset="0"/>
                <a:ea typeface="Cambria" pitchFamily="18" charset="0"/>
                <a:cs typeface="Arial"/>
              </a:rPr>
              <a:t>Th</a:t>
            </a:r>
            <a:r>
              <a:rPr sz="1600" b="1" dirty="0">
                <a:solidFill>
                  <a:srgbClr val="124F5C"/>
                </a:solidFill>
                <a:latin typeface="Cambria" pitchFamily="18" charset="0"/>
                <a:ea typeface="Cambria" pitchFamily="18" charset="0"/>
                <a:cs typeface="Arial"/>
              </a:rPr>
              <a:t>ere	a</a:t>
            </a:r>
            <a:r>
              <a:rPr sz="1600" b="1" spc="-5" dirty="0">
                <a:solidFill>
                  <a:srgbClr val="124F5C"/>
                </a:solidFill>
                <a:latin typeface="Cambria" pitchFamily="18" charset="0"/>
                <a:ea typeface="Cambria" pitchFamily="18" charset="0"/>
                <a:cs typeface="Arial"/>
              </a:rPr>
              <a:t>r</a:t>
            </a:r>
            <a:r>
              <a:rPr sz="1600" b="1" dirty="0">
                <a:solidFill>
                  <a:srgbClr val="124F5C"/>
                </a:solidFill>
                <a:latin typeface="Cambria" pitchFamily="18" charset="0"/>
                <a:ea typeface="Cambria" pitchFamily="18" charset="0"/>
                <a:cs typeface="Arial"/>
              </a:rPr>
              <a:t>e	</a:t>
            </a:r>
            <a:r>
              <a:rPr sz="1600" b="1" spc="-30" dirty="0">
                <a:solidFill>
                  <a:srgbClr val="124F5C"/>
                </a:solidFill>
                <a:latin typeface="Cambria" pitchFamily="18" charset="0"/>
                <a:ea typeface="Cambria" pitchFamily="18" charset="0"/>
                <a:cs typeface="Arial"/>
              </a:rPr>
              <a:t>v</a:t>
            </a:r>
            <a:r>
              <a:rPr sz="1600" b="1" dirty="0">
                <a:solidFill>
                  <a:srgbClr val="124F5C"/>
                </a:solidFill>
                <a:latin typeface="Cambria" pitchFamily="18" charset="0"/>
                <a:ea typeface="Cambria" pitchFamily="18" charset="0"/>
                <a:cs typeface="Arial"/>
              </a:rPr>
              <a:t>e</a:t>
            </a:r>
            <a:r>
              <a:rPr sz="1600" b="1" spc="10" dirty="0">
                <a:solidFill>
                  <a:srgbClr val="124F5C"/>
                </a:solidFill>
                <a:latin typeface="Cambria" pitchFamily="18" charset="0"/>
                <a:ea typeface="Cambria" pitchFamily="18" charset="0"/>
                <a:cs typeface="Arial"/>
              </a:rPr>
              <a:t>r</a:t>
            </a:r>
            <a:r>
              <a:rPr sz="1600" b="1" dirty="0">
                <a:solidFill>
                  <a:srgbClr val="124F5C"/>
                </a:solidFill>
                <a:latin typeface="Cambria" pitchFamily="18" charset="0"/>
                <a:ea typeface="Cambria" pitchFamily="18" charset="0"/>
                <a:cs typeface="Arial"/>
              </a:rPr>
              <a:t>y</a:t>
            </a:r>
            <a:endParaRPr sz="1600" dirty="0">
              <a:latin typeface="Cambria" pitchFamily="18" charset="0"/>
              <a:ea typeface="Cambria" pitchFamily="18" charset="0"/>
              <a:cs typeface="Arial"/>
            </a:endParaRPr>
          </a:p>
        </p:txBody>
      </p:sp>
      <p:sp>
        <p:nvSpPr>
          <p:cNvPr id="13" name="object 13"/>
          <p:cNvSpPr txBox="1"/>
          <p:nvPr/>
        </p:nvSpPr>
        <p:spPr>
          <a:xfrm>
            <a:off x="8350122" y="1428750"/>
            <a:ext cx="641478" cy="259686"/>
          </a:xfrm>
          <a:prstGeom prst="rect">
            <a:avLst/>
          </a:prstGeom>
        </p:spPr>
        <p:txBody>
          <a:bodyPr vert="horz" wrap="square" lIns="0" tIns="13335" rIns="0" bIns="0" rtlCol="0">
            <a:spAutoFit/>
          </a:bodyPr>
          <a:lstStyle/>
          <a:p>
            <a:pPr marL="12700">
              <a:lnSpc>
                <a:spcPct val="100000"/>
              </a:lnSpc>
              <a:spcBef>
                <a:spcPts val="105"/>
              </a:spcBef>
            </a:pPr>
            <a:r>
              <a:rPr sz="1600" b="1" spc="-10" dirty="0">
                <a:solidFill>
                  <a:srgbClr val="124F5C"/>
                </a:solidFill>
                <a:latin typeface="Cambria" pitchFamily="18" charset="0"/>
                <a:ea typeface="Cambria" pitchFamily="18" charset="0"/>
                <a:cs typeface="Arial"/>
              </a:rPr>
              <a:t>h</a:t>
            </a:r>
            <a:r>
              <a:rPr sz="1600" b="1" dirty="0">
                <a:solidFill>
                  <a:srgbClr val="124F5C"/>
                </a:solidFill>
                <a:latin typeface="Cambria" pitchFamily="18" charset="0"/>
                <a:ea typeface="Cambria" pitchFamily="18" charset="0"/>
                <a:cs typeface="Arial"/>
              </a:rPr>
              <a:t>i</a:t>
            </a:r>
            <a:r>
              <a:rPr sz="1600" b="1" spc="-10" dirty="0">
                <a:solidFill>
                  <a:srgbClr val="124F5C"/>
                </a:solidFill>
                <a:latin typeface="Cambria" pitchFamily="18" charset="0"/>
                <a:ea typeface="Cambria" pitchFamily="18" charset="0"/>
                <a:cs typeface="Arial"/>
              </a:rPr>
              <a:t>g</a:t>
            </a:r>
            <a:r>
              <a:rPr sz="1600" b="1" dirty="0">
                <a:solidFill>
                  <a:srgbClr val="124F5C"/>
                </a:solidFill>
                <a:latin typeface="Cambria" pitchFamily="18" charset="0"/>
                <a:ea typeface="Cambria" pitchFamily="18" charset="0"/>
                <a:cs typeface="Arial"/>
              </a:rPr>
              <a:t>h</a:t>
            </a:r>
            <a:endParaRPr sz="1600" dirty="0">
              <a:latin typeface="Cambria" pitchFamily="18" charset="0"/>
              <a:ea typeface="Cambria" pitchFamily="18" charset="0"/>
              <a:cs typeface="Arial"/>
            </a:endParaRPr>
          </a:p>
        </p:txBody>
      </p:sp>
      <p:sp>
        <p:nvSpPr>
          <p:cNvPr id="14" name="object 14"/>
          <p:cNvSpPr txBox="1"/>
          <p:nvPr/>
        </p:nvSpPr>
        <p:spPr>
          <a:xfrm>
            <a:off x="6016509" y="1642663"/>
            <a:ext cx="2738755" cy="2721258"/>
          </a:xfrm>
          <a:prstGeom prst="rect">
            <a:avLst/>
          </a:prstGeom>
        </p:spPr>
        <p:txBody>
          <a:bodyPr vert="horz" wrap="square" lIns="0" tIns="12700" rIns="0" bIns="0" rtlCol="0">
            <a:spAutoFit/>
          </a:bodyPr>
          <a:lstStyle/>
          <a:p>
            <a:pPr marL="299085" marR="6985" algn="just">
              <a:lnSpc>
                <a:spcPct val="100000"/>
              </a:lnSpc>
              <a:spcBef>
                <a:spcPts val="100"/>
              </a:spcBef>
              <a:tabLst>
                <a:tab pos="2015489" algn="l"/>
              </a:tabLst>
            </a:pPr>
            <a:r>
              <a:rPr lang="en-IN" sz="1600" b="1" dirty="0" smtClean="0">
                <a:solidFill>
                  <a:srgbClr val="124F5C"/>
                </a:solidFill>
                <a:latin typeface="Cambria" pitchFamily="18" charset="0"/>
                <a:ea typeface="Cambria" pitchFamily="18" charset="0"/>
                <a:cs typeface="Arial"/>
              </a:rPr>
              <a:t>C</a:t>
            </a:r>
            <a:r>
              <a:rPr sz="1600" b="1" spc="-10" dirty="0" err="1" smtClean="0">
                <a:solidFill>
                  <a:srgbClr val="124F5C"/>
                </a:solidFill>
                <a:latin typeface="Cambria" pitchFamily="18" charset="0"/>
                <a:ea typeface="Cambria" pitchFamily="18" charset="0"/>
                <a:cs typeface="Arial"/>
              </a:rPr>
              <a:t>o</a:t>
            </a:r>
            <a:r>
              <a:rPr sz="1600" b="1" dirty="0" err="1" smtClean="0">
                <a:solidFill>
                  <a:srgbClr val="124F5C"/>
                </a:solidFill>
                <a:latin typeface="Cambria" pitchFamily="18" charset="0"/>
                <a:ea typeface="Cambria" pitchFamily="18" charset="0"/>
                <a:cs typeface="Arial"/>
              </a:rPr>
              <a:t>rr</a:t>
            </a:r>
            <a:r>
              <a:rPr sz="1600" b="1" spc="-15" dirty="0" err="1" smtClean="0">
                <a:solidFill>
                  <a:srgbClr val="124F5C"/>
                </a:solidFill>
                <a:latin typeface="Cambria" pitchFamily="18" charset="0"/>
                <a:ea typeface="Cambria" pitchFamily="18" charset="0"/>
                <a:cs typeface="Arial"/>
              </a:rPr>
              <a:t>e</a:t>
            </a:r>
            <a:r>
              <a:rPr sz="1600" b="1" dirty="0" err="1" smtClean="0">
                <a:solidFill>
                  <a:srgbClr val="124F5C"/>
                </a:solidFill>
                <a:latin typeface="Cambria" pitchFamily="18" charset="0"/>
                <a:ea typeface="Cambria" pitchFamily="18" charset="0"/>
                <a:cs typeface="Arial"/>
              </a:rPr>
              <a:t>l</a:t>
            </a:r>
            <a:r>
              <a:rPr sz="1600" b="1" spc="-15" dirty="0" err="1" smtClean="0">
                <a:solidFill>
                  <a:srgbClr val="124F5C"/>
                </a:solidFill>
                <a:latin typeface="Cambria" pitchFamily="18" charset="0"/>
                <a:ea typeface="Cambria" pitchFamily="18" charset="0"/>
                <a:cs typeface="Arial"/>
              </a:rPr>
              <a:t>at</a:t>
            </a:r>
            <a:r>
              <a:rPr sz="1600" b="1" dirty="0" err="1" smtClean="0">
                <a:solidFill>
                  <a:srgbClr val="124F5C"/>
                </a:solidFill>
                <a:latin typeface="Cambria" pitchFamily="18" charset="0"/>
                <a:ea typeface="Cambria" pitchFamily="18" charset="0"/>
                <a:cs typeface="Arial"/>
              </a:rPr>
              <a:t>i</a:t>
            </a:r>
            <a:r>
              <a:rPr sz="1600" b="1" spc="-10" dirty="0" err="1" smtClean="0">
                <a:solidFill>
                  <a:srgbClr val="124F5C"/>
                </a:solidFill>
                <a:latin typeface="Cambria" pitchFamily="18" charset="0"/>
                <a:ea typeface="Cambria" pitchFamily="18" charset="0"/>
                <a:cs typeface="Arial"/>
              </a:rPr>
              <a:t>on</a:t>
            </a:r>
            <a:r>
              <a:rPr sz="1600" b="1" dirty="0" err="1" smtClean="0">
                <a:solidFill>
                  <a:srgbClr val="124F5C"/>
                </a:solidFill>
                <a:latin typeface="Cambria" pitchFamily="18" charset="0"/>
                <a:ea typeface="Cambria" pitchFamily="18" charset="0"/>
                <a:cs typeface="Arial"/>
              </a:rPr>
              <a:t>s</a:t>
            </a:r>
            <a:r>
              <a:rPr lang="en-GB" sz="1600" b="1" dirty="0">
                <a:solidFill>
                  <a:srgbClr val="124F5C"/>
                </a:solidFill>
                <a:latin typeface="Cambria" pitchFamily="18" charset="0"/>
                <a:ea typeface="Cambria" pitchFamily="18" charset="0"/>
                <a:cs typeface="Arial"/>
              </a:rPr>
              <a:t> </a:t>
            </a:r>
            <a:r>
              <a:rPr sz="1600" b="1" spc="-10" dirty="0" smtClean="0">
                <a:solidFill>
                  <a:srgbClr val="124F5C"/>
                </a:solidFill>
                <a:latin typeface="Cambria" pitchFamily="18" charset="0"/>
                <a:ea typeface="Cambria" pitchFamily="18" charset="0"/>
                <a:cs typeface="Arial"/>
              </a:rPr>
              <a:t>b</a:t>
            </a:r>
            <a:r>
              <a:rPr sz="1600" b="1" spc="-15" dirty="0" smtClean="0">
                <a:solidFill>
                  <a:srgbClr val="124F5C"/>
                </a:solidFill>
                <a:latin typeface="Cambria" pitchFamily="18" charset="0"/>
                <a:ea typeface="Cambria" pitchFamily="18" charset="0"/>
                <a:cs typeface="Arial"/>
              </a:rPr>
              <a:t>e</a:t>
            </a:r>
            <a:r>
              <a:rPr sz="1600" b="1" spc="-25" dirty="0" smtClean="0">
                <a:solidFill>
                  <a:srgbClr val="124F5C"/>
                </a:solidFill>
                <a:latin typeface="Cambria" pitchFamily="18" charset="0"/>
                <a:ea typeface="Cambria" pitchFamily="18" charset="0"/>
                <a:cs typeface="Arial"/>
              </a:rPr>
              <a:t>t</a:t>
            </a:r>
            <a:r>
              <a:rPr sz="1600" b="1" spc="20" dirty="0" smtClean="0">
                <a:solidFill>
                  <a:srgbClr val="124F5C"/>
                </a:solidFill>
                <a:latin typeface="Cambria" pitchFamily="18" charset="0"/>
                <a:ea typeface="Cambria" pitchFamily="18" charset="0"/>
                <a:cs typeface="Arial"/>
              </a:rPr>
              <a:t>w</a:t>
            </a:r>
            <a:r>
              <a:rPr sz="1600" b="1" spc="-15" dirty="0" smtClean="0">
                <a:solidFill>
                  <a:srgbClr val="124F5C"/>
                </a:solidFill>
                <a:latin typeface="Cambria" pitchFamily="18" charset="0"/>
                <a:ea typeface="Cambria" pitchFamily="18" charset="0"/>
                <a:cs typeface="Arial"/>
              </a:rPr>
              <a:t>ee</a:t>
            </a:r>
            <a:r>
              <a:rPr sz="1600" b="1" dirty="0" smtClean="0">
                <a:solidFill>
                  <a:srgbClr val="124F5C"/>
                </a:solidFill>
                <a:latin typeface="Cambria" pitchFamily="18" charset="0"/>
                <a:ea typeface="Cambria" pitchFamily="18" charset="0"/>
                <a:cs typeface="Arial"/>
              </a:rPr>
              <a:t>n  </a:t>
            </a:r>
            <a:r>
              <a:rPr sz="1600" b="1" spc="-10" dirty="0">
                <a:solidFill>
                  <a:srgbClr val="124F5C"/>
                </a:solidFill>
                <a:latin typeface="Cambria" pitchFamily="18" charset="0"/>
                <a:ea typeface="Cambria" pitchFamily="18" charset="0"/>
                <a:cs typeface="Arial"/>
              </a:rPr>
              <a:t>independent variables </a:t>
            </a:r>
            <a:r>
              <a:rPr sz="1600" b="1" spc="-5" dirty="0">
                <a:solidFill>
                  <a:srgbClr val="124F5C"/>
                </a:solidFill>
                <a:latin typeface="Cambria" pitchFamily="18" charset="0"/>
                <a:ea typeface="Cambria" pitchFamily="18" charset="0"/>
                <a:cs typeface="Arial"/>
              </a:rPr>
              <a:t>which </a:t>
            </a:r>
            <a:r>
              <a:rPr sz="1600" b="1" spc="-375" dirty="0">
                <a:solidFill>
                  <a:srgbClr val="124F5C"/>
                </a:solidFill>
                <a:latin typeface="Cambria" pitchFamily="18" charset="0"/>
                <a:ea typeface="Cambria" pitchFamily="18" charset="0"/>
                <a:cs typeface="Arial"/>
              </a:rPr>
              <a:t> </a:t>
            </a:r>
            <a:r>
              <a:rPr sz="1600" b="1" dirty="0">
                <a:solidFill>
                  <a:srgbClr val="124F5C"/>
                </a:solidFill>
                <a:latin typeface="Cambria" pitchFamily="18" charset="0"/>
                <a:ea typeface="Cambria" pitchFamily="18" charset="0"/>
                <a:cs typeface="Arial"/>
              </a:rPr>
              <a:t>lead</a:t>
            </a:r>
            <a:r>
              <a:rPr sz="1600" b="1" spc="-25" dirty="0">
                <a:solidFill>
                  <a:srgbClr val="124F5C"/>
                </a:solidFill>
                <a:latin typeface="Cambria" pitchFamily="18" charset="0"/>
                <a:ea typeface="Cambria" pitchFamily="18" charset="0"/>
                <a:cs typeface="Arial"/>
              </a:rPr>
              <a:t> </a:t>
            </a:r>
            <a:r>
              <a:rPr sz="1600" b="1" spc="-5" dirty="0">
                <a:solidFill>
                  <a:srgbClr val="124F5C"/>
                </a:solidFill>
                <a:latin typeface="Cambria" pitchFamily="18" charset="0"/>
                <a:ea typeface="Cambria" pitchFamily="18" charset="0"/>
                <a:cs typeface="Arial"/>
              </a:rPr>
              <a:t>us</a:t>
            </a:r>
            <a:r>
              <a:rPr sz="1600" b="1" spc="-20" dirty="0">
                <a:solidFill>
                  <a:srgbClr val="124F5C"/>
                </a:solidFill>
                <a:latin typeface="Cambria" pitchFamily="18" charset="0"/>
                <a:ea typeface="Cambria" pitchFamily="18" charset="0"/>
                <a:cs typeface="Arial"/>
              </a:rPr>
              <a:t> </a:t>
            </a:r>
            <a:r>
              <a:rPr sz="1600" b="1" dirty="0">
                <a:solidFill>
                  <a:srgbClr val="124F5C"/>
                </a:solidFill>
                <a:latin typeface="Cambria" pitchFamily="18" charset="0"/>
                <a:ea typeface="Cambria" pitchFamily="18" charset="0"/>
                <a:cs typeface="Arial"/>
              </a:rPr>
              <a:t>to</a:t>
            </a:r>
            <a:r>
              <a:rPr sz="1600" b="1" spc="-10" dirty="0">
                <a:solidFill>
                  <a:srgbClr val="124F5C"/>
                </a:solidFill>
                <a:latin typeface="Cambria" pitchFamily="18" charset="0"/>
                <a:ea typeface="Cambria" pitchFamily="18" charset="0"/>
                <a:cs typeface="Arial"/>
              </a:rPr>
              <a:t> multicollinearity.</a:t>
            </a:r>
            <a:endParaRPr sz="1600" dirty="0">
              <a:latin typeface="Cambria" pitchFamily="18" charset="0"/>
              <a:ea typeface="Cambria" pitchFamily="18" charset="0"/>
              <a:cs typeface="Arial"/>
            </a:endParaRPr>
          </a:p>
          <a:p>
            <a:pPr marL="299085" marR="5080" indent="-287020" algn="just">
              <a:lnSpc>
                <a:spcPct val="100000"/>
              </a:lnSpc>
              <a:buClr>
                <a:srgbClr val="000000"/>
              </a:buClr>
              <a:buFont typeface="Wingdings"/>
              <a:buChar char=""/>
              <a:tabLst>
                <a:tab pos="299720" algn="l"/>
              </a:tabLst>
            </a:pPr>
            <a:r>
              <a:rPr sz="1600" b="1" spc="-5" dirty="0">
                <a:solidFill>
                  <a:srgbClr val="124F5C"/>
                </a:solidFill>
                <a:latin typeface="Cambria" pitchFamily="18" charset="0"/>
                <a:ea typeface="Cambria" pitchFamily="18" charset="0"/>
                <a:cs typeface="Arial"/>
              </a:rPr>
              <a:t>High multicollinearity </a:t>
            </a:r>
            <a:r>
              <a:rPr sz="1600" b="1" dirty="0">
                <a:solidFill>
                  <a:srgbClr val="124F5C"/>
                </a:solidFill>
                <a:latin typeface="Cambria" pitchFamily="18" charset="0"/>
                <a:ea typeface="Cambria" pitchFamily="18" charset="0"/>
                <a:cs typeface="Arial"/>
              </a:rPr>
              <a:t>is </a:t>
            </a:r>
            <a:r>
              <a:rPr sz="1600" b="1" spc="-10" dirty="0">
                <a:solidFill>
                  <a:srgbClr val="124F5C"/>
                </a:solidFill>
                <a:latin typeface="Cambria" pitchFamily="18" charset="0"/>
                <a:ea typeface="Cambria" pitchFamily="18" charset="0"/>
                <a:cs typeface="Arial"/>
              </a:rPr>
              <a:t>not </a:t>
            </a:r>
            <a:r>
              <a:rPr sz="1600" b="1" spc="-5" dirty="0">
                <a:solidFill>
                  <a:srgbClr val="124F5C"/>
                </a:solidFill>
                <a:latin typeface="Cambria" pitchFamily="18" charset="0"/>
                <a:ea typeface="Cambria" pitchFamily="18" charset="0"/>
                <a:cs typeface="Arial"/>
              </a:rPr>
              <a:t> good for fitting models and </a:t>
            </a:r>
            <a:r>
              <a:rPr sz="1600" b="1" dirty="0">
                <a:solidFill>
                  <a:srgbClr val="124F5C"/>
                </a:solidFill>
                <a:latin typeface="Cambria" pitchFamily="18" charset="0"/>
                <a:ea typeface="Cambria" pitchFamily="18" charset="0"/>
                <a:cs typeface="Arial"/>
              </a:rPr>
              <a:t> </a:t>
            </a:r>
            <a:r>
              <a:rPr sz="1600" b="1" spc="-5" dirty="0">
                <a:solidFill>
                  <a:srgbClr val="124F5C"/>
                </a:solidFill>
                <a:latin typeface="Cambria" pitchFamily="18" charset="0"/>
                <a:ea typeface="Cambria" pitchFamily="18" charset="0"/>
                <a:cs typeface="Arial"/>
              </a:rPr>
              <a:t>prediction because </a:t>
            </a:r>
            <a:r>
              <a:rPr sz="1600" b="1" dirty="0">
                <a:solidFill>
                  <a:srgbClr val="124F5C"/>
                </a:solidFill>
                <a:latin typeface="Cambria" pitchFamily="18" charset="0"/>
                <a:ea typeface="Cambria" pitchFamily="18" charset="0"/>
                <a:cs typeface="Arial"/>
              </a:rPr>
              <a:t>a </a:t>
            </a:r>
            <a:r>
              <a:rPr sz="1600" b="1" spc="-10" dirty="0">
                <a:solidFill>
                  <a:srgbClr val="124F5C"/>
                </a:solidFill>
                <a:latin typeface="Cambria" pitchFamily="18" charset="0"/>
                <a:ea typeface="Cambria" pitchFamily="18" charset="0"/>
                <a:cs typeface="Arial"/>
              </a:rPr>
              <a:t>slight </a:t>
            </a:r>
            <a:r>
              <a:rPr sz="1600" b="1" spc="-5" dirty="0">
                <a:solidFill>
                  <a:srgbClr val="124F5C"/>
                </a:solidFill>
                <a:latin typeface="Cambria" pitchFamily="18" charset="0"/>
                <a:ea typeface="Cambria" pitchFamily="18" charset="0"/>
                <a:cs typeface="Arial"/>
              </a:rPr>
              <a:t> change </a:t>
            </a:r>
            <a:r>
              <a:rPr sz="1600" b="1" dirty="0">
                <a:solidFill>
                  <a:srgbClr val="124F5C"/>
                </a:solidFill>
                <a:latin typeface="Cambria" pitchFamily="18" charset="0"/>
                <a:ea typeface="Cambria" pitchFamily="18" charset="0"/>
                <a:cs typeface="Arial"/>
              </a:rPr>
              <a:t>in any </a:t>
            </a:r>
            <a:r>
              <a:rPr sz="1600" b="1" spc="-5" dirty="0">
                <a:solidFill>
                  <a:srgbClr val="124F5C"/>
                </a:solidFill>
                <a:latin typeface="Cambria" pitchFamily="18" charset="0"/>
                <a:ea typeface="Cambria" pitchFamily="18" charset="0"/>
                <a:cs typeface="Arial"/>
              </a:rPr>
              <a:t>independent </a:t>
            </a:r>
            <a:r>
              <a:rPr sz="1600" b="1" dirty="0">
                <a:solidFill>
                  <a:srgbClr val="124F5C"/>
                </a:solidFill>
                <a:latin typeface="Cambria" pitchFamily="18" charset="0"/>
                <a:ea typeface="Cambria" pitchFamily="18" charset="0"/>
                <a:cs typeface="Arial"/>
              </a:rPr>
              <a:t> </a:t>
            </a:r>
            <a:r>
              <a:rPr sz="1600" b="1" spc="-5" dirty="0">
                <a:solidFill>
                  <a:srgbClr val="124F5C"/>
                </a:solidFill>
                <a:latin typeface="Cambria" pitchFamily="18" charset="0"/>
                <a:ea typeface="Cambria" pitchFamily="18" charset="0"/>
                <a:cs typeface="Arial"/>
              </a:rPr>
              <a:t>variable</a:t>
            </a:r>
            <a:r>
              <a:rPr sz="1600" b="1" dirty="0">
                <a:solidFill>
                  <a:srgbClr val="124F5C"/>
                </a:solidFill>
                <a:latin typeface="Cambria" pitchFamily="18" charset="0"/>
                <a:ea typeface="Cambria" pitchFamily="18" charset="0"/>
                <a:cs typeface="Arial"/>
              </a:rPr>
              <a:t> will</a:t>
            </a:r>
            <a:r>
              <a:rPr sz="1600" b="1" spc="5" dirty="0">
                <a:solidFill>
                  <a:srgbClr val="124F5C"/>
                </a:solidFill>
                <a:latin typeface="Cambria" pitchFamily="18" charset="0"/>
                <a:ea typeface="Cambria" pitchFamily="18" charset="0"/>
                <a:cs typeface="Arial"/>
              </a:rPr>
              <a:t> </a:t>
            </a:r>
            <a:r>
              <a:rPr sz="1600" b="1" spc="-5" dirty="0">
                <a:solidFill>
                  <a:srgbClr val="124F5C"/>
                </a:solidFill>
                <a:latin typeface="Cambria" pitchFamily="18" charset="0"/>
                <a:ea typeface="Cambria" pitchFamily="18" charset="0"/>
                <a:cs typeface="Arial"/>
              </a:rPr>
              <a:t>give</a:t>
            </a:r>
            <a:r>
              <a:rPr sz="1600" b="1" dirty="0">
                <a:solidFill>
                  <a:srgbClr val="124F5C"/>
                </a:solidFill>
                <a:latin typeface="Cambria" pitchFamily="18" charset="0"/>
                <a:ea typeface="Cambria" pitchFamily="18" charset="0"/>
                <a:cs typeface="Arial"/>
              </a:rPr>
              <a:t> very </a:t>
            </a:r>
            <a:r>
              <a:rPr sz="1600" b="1" spc="-375" dirty="0">
                <a:solidFill>
                  <a:srgbClr val="124F5C"/>
                </a:solidFill>
                <a:latin typeface="Cambria" pitchFamily="18" charset="0"/>
                <a:ea typeface="Cambria" pitchFamily="18" charset="0"/>
                <a:cs typeface="Arial"/>
              </a:rPr>
              <a:t> </a:t>
            </a:r>
            <a:r>
              <a:rPr sz="1600" b="1" spc="-5" dirty="0">
                <a:solidFill>
                  <a:srgbClr val="124F5C"/>
                </a:solidFill>
                <a:latin typeface="Cambria" pitchFamily="18" charset="0"/>
                <a:ea typeface="Cambria" pitchFamily="18" charset="0"/>
                <a:cs typeface="Arial"/>
              </a:rPr>
              <a:t>unpredictable</a:t>
            </a:r>
            <a:r>
              <a:rPr sz="1600" b="1" spc="-45" dirty="0">
                <a:solidFill>
                  <a:srgbClr val="124F5C"/>
                </a:solidFill>
                <a:latin typeface="Cambria" pitchFamily="18" charset="0"/>
                <a:ea typeface="Cambria" pitchFamily="18" charset="0"/>
                <a:cs typeface="Arial"/>
              </a:rPr>
              <a:t> </a:t>
            </a:r>
            <a:r>
              <a:rPr sz="1600" b="1" dirty="0">
                <a:solidFill>
                  <a:srgbClr val="124F5C"/>
                </a:solidFill>
                <a:latin typeface="Cambria" pitchFamily="18" charset="0"/>
                <a:ea typeface="Cambria" pitchFamily="18" charset="0"/>
                <a:cs typeface="Arial"/>
              </a:rPr>
              <a:t>results.</a:t>
            </a:r>
            <a:endParaRPr sz="1600" dirty="0">
              <a:latin typeface="Cambria" pitchFamily="18" charset="0"/>
              <a:ea typeface="Cambria" pitchFamily="18" charset="0"/>
              <a:cs typeface="Aria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8" y="1279144"/>
            <a:ext cx="5624014" cy="380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6859" y="163783"/>
            <a:ext cx="6621145" cy="443070"/>
          </a:xfrm>
          <a:prstGeom prst="rect">
            <a:avLst/>
          </a:prstGeom>
        </p:spPr>
        <p:txBody>
          <a:bodyPr vert="horz" wrap="square" lIns="0" tIns="12065" rIns="0" bIns="0" rtlCol="0">
            <a:spAutoFit/>
          </a:bodyPr>
          <a:lstStyle/>
          <a:p>
            <a:pPr marL="12700">
              <a:lnSpc>
                <a:spcPct val="100000"/>
              </a:lnSpc>
              <a:spcBef>
                <a:spcPts val="95"/>
              </a:spcBef>
            </a:pPr>
            <a:r>
              <a:rPr sz="2800" i="0" u="none" spc="-10" dirty="0">
                <a:solidFill>
                  <a:srgbClr val="C00000"/>
                </a:solidFill>
                <a:uFill>
                  <a:solidFill>
                    <a:srgbClr val="CC0000"/>
                  </a:solidFill>
                </a:uFill>
                <a:latin typeface="Georgia" pitchFamily="18" charset="0"/>
                <a:cs typeface="Courier New"/>
              </a:rPr>
              <a:t>VIF(Variation</a:t>
            </a:r>
            <a:r>
              <a:rPr sz="2800" i="0" u="none" spc="-50" dirty="0">
                <a:solidFill>
                  <a:srgbClr val="C00000"/>
                </a:solidFill>
                <a:uFill>
                  <a:solidFill>
                    <a:srgbClr val="CC0000"/>
                  </a:solidFill>
                </a:uFill>
                <a:latin typeface="Georgia" pitchFamily="18" charset="0"/>
                <a:cs typeface="Courier New"/>
              </a:rPr>
              <a:t> </a:t>
            </a:r>
            <a:r>
              <a:rPr sz="2800" i="0" u="none" spc="-10" dirty="0">
                <a:solidFill>
                  <a:srgbClr val="C00000"/>
                </a:solidFill>
                <a:uFill>
                  <a:solidFill>
                    <a:srgbClr val="CC0000"/>
                  </a:solidFill>
                </a:uFill>
                <a:latin typeface="Georgia" pitchFamily="18" charset="0"/>
                <a:cs typeface="Courier New"/>
              </a:rPr>
              <a:t>Inflation</a:t>
            </a:r>
            <a:r>
              <a:rPr sz="2800" i="0" u="none" spc="-40" dirty="0">
                <a:solidFill>
                  <a:srgbClr val="C00000"/>
                </a:solidFill>
                <a:uFill>
                  <a:solidFill>
                    <a:srgbClr val="CC0000"/>
                  </a:solidFill>
                </a:uFill>
                <a:latin typeface="Georgia" pitchFamily="18" charset="0"/>
                <a:cs typeface="Courier New"/>
              </a:rPr>
              <a:t> </a:t>
            </a:r>
            <a:r>
              <a:rPr sz="2800" i="0" u="none" spc="-10" dirty="0">
                <a:solidFill>
                  <a:srgbClr val="C00000"/>
                </a:solidFill>
                <a:uFill>
                  <a:solidFill>
                    <a:srgbClr val="CC0000"/>
                  </a:solidFill>
                </a:uFill>
                <a:latin typeface="Georgia" pitchFamily="18" charset="0"/>
                <a:cs typeface="Courier New"/>
              </a:rPr>
              <a:t>Factor)</a:t>
            </a:r>
            <a:endParaRPr sz="2800" u="none" dirty="0">
              <a:solidFill>
                <a:srgbClr val="C00000"/>
              </a:solidFill>
              <a:latin typeface="Georgia" pitchFamily="18" charset="0"/>
              <a:cs typeface="Courier New"/>
            </a:endParaRPr>
          </a:p>
        </p:txBody>
      </p:sp>
      <p:grpSp>
        <p:nvGrpSpPr>
          <p:cNvPr id="3" name="object 3"/>
          <p:cNvGrpSpPr/>
          <p:nvPr/>
        </p:nvGrpSpPr>
        <p:grpSpPr>
          <a:xfrm>
            <a:off x="0" y="742950"/>
            <a:ext cx="9145270" cy="88900"/>
            <a:chOff x="0" y="848545"/>
            <a:chExt cx="9145270" cy="88900"/>
          </a:xfrm>
        </p:grpSpPr>
        <p:pic>
          <p:nvPicPr>
            <p:cNvPr id="4" name="object 4"/>
            <p:cNvPicPr/>
            <p:nvPr/>
          </p:nvPicPr>
          <p:blipFill>
            <a:blip r:embed="rId3"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10" name="object 10"/>
          <p:cNvSpPr txBox="1"/>
          <p:nvPr/>
        </p:nvSpPr>
        <p:spPr>
          <a:xfrm>
            <a:off x="4258821" y="1384172"/>
            <a:ext cx="4351779" cy="1121461"/>
          </a:xfrm>
          <a:prstGeom prst="rect">
            <a:avLst/>
          </a:prstGeom>
        </p:spPr>
        <p:txBody>
          <a:bodyPr vert="horz" wrap="square" lIns="0" tIns="13335" rIns="0" bIns="0" rtlCol="0">
            <a:spAutoFit/>
          </a:bodyPr>
          <a:lstStyle/>
          <a:p>
            <a:pPr marL="299085" marR="5080" indent="-287020">
              <a:lnSpc>
                <a:spcPct val="100000"/>
              </a:lnSpc>
              <a:spcBef>
                <a:spcPts val="105"/>
              </a:spcBef>
              <a:buClr>
                <a:srgbClr val="000000"/>
              </a:buClr>
              <a:buFont typeface="Wingdings"/>
              <a:buChar char=""/>
              <a:tabLst>
                <a:tab pos="299085" algn="l"/>
                <a:tab pos="299720" algn="l"/>
              </a:tabLst>
            </a:pPr>
            <a:r>
              <a:rPr dirty="0">
                <a:solidFill>
                  <a:srgbClr val="124F5C"/>
                </a:solidFill>
                <a:latin typeface="Cambria" pitchFamily="18" charset="0"/>
                <a:ea typeface="Cambria" pitchFamily="18" charset="0"/>
                <a:cs typeface="Arial MT"/>
              </a:rPr>
              <a:t>Variance</a:t>
            </a:r>
            <a:r>
              <a:rPr spc="-35" dirty="0">
                <a:solidFill>
                  <a:srgbClr val="124F5C"/>
                </a:solidFill>
                <a:latin typeface="Cambria" pitchFamily="18" charset="0"/>
                <a:ea typeface="Cambria" pitchFamily="18" charset="0"/>
                <a:cs typeface="Arial MT"/>
              </a:rPr>
              <a:t> </a:t>
            </a:r>
            <a:r>
              <a:rPr dirty="0">
                <a:solidFill>
                  <a:srgbClr val="124F5C"/>
                </a:solidFill>
                <a:latin typeface="Cambria" pitchFamily="18" charset="0"/>
                <a:ea typeface="Cambria" pitchFamily="18" charset="0"/>
                <a:cs typeface="Arial MT"/>
              </a:rPr>
              <a:t>inflation</a:t>
            </a:r>
            <a:r>
              <a:rPr spc="-50" dirty="0">
                <a:solidFill>
                  <a:srgbClr val="124F5C"/>
                </a:solidFill>
                <a:latin typeface="Cambria" pitchFamily="18" charset="0"/>
                <a:ea typeface="Cambria" pitchFamily="18" charset="0"/>
                <a:cs typeface="Arial MT"/>
              </a:rPr>
              <a:t> </a:t>
            </a:r>
            <a:r>
              <a:rPr dirty="0">
                <a:solidFill>
                  <a:srgbClr val="124F5C"/>
                </a:solidFill>
                <a:latin typeface="Cambria" pitchFamily="18" charset="0"/>
                <a:ea typeface="Cambria" pitchFamily="18" charset="0"/>
                <a:cs typeface="Arial MT"/>
              </a:rPr>
              <a:t>factor</a:t>
            </a:r>
            <a:r>
              <a:rPr spc="-45"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(VIF)</a:t>
            </a:r>
            <a:r>
              <a:rPr spc="-25" dirty="0">
                <a:solidFill>
                  <a:srgbClr val="124F5C"/>
                </a:solidFill>
                <a:latin typeface="Cambria" pitchFamily="18" charset="0"/>
                <a:ea typeface="Cambria" pitchFamily="18" charset="0"/>
                <a:cs typeface="Arial MT"/>
              </a:rPr>
              <a:t> </a:t>
            </a:r>
            <a:r>
              <a:rPr dirty="0">
                <a:solidFill>
                  <a:srgbClr val="124F5C"/>
                </a:solidFill>
                <a:latin typeface="Cambria" pitchFamily="18" charset="0"/>
                <a:ea typeface="Cambria" pitchFamily="18" charset="0"/>
                <a:cs typeface="Arial MT"/>
              </a:rPr>
              <a:t>is</a:t>
            </a:r>
            <a:r>
              <a:rPr spc="-5" dirty="0">
                <a:solidFill>
                  <a:srgbClr val="124F5C"/>
                </a:solidFill>
                <a:latin typeface="Cambria" pitchFamily="18" charset="0"/>
                <a:ea typeface="Cambria" pitchFamily="18" charset="0"/>
                <a:cs typeface="Arial MT"/>
              </a:rPr>
              <a:t> </a:t>
            </a:r>
            <a:r>
              <a:rPr b="1" dirty="0">
                <a:solidFill>
                  <a:srgbClr val="124F5C"/>
                </a:solidFill>
                <a:latin typeface="Cambria" pitchFamily="18" charset="0"/>
                <a:ea typeface="Cambria" pitchFamily="18" charset="0"/>
                <a:cs typeface="Arial"/>
              </a:rPr>
              <a:t>a</a:t>
            </a:r>
            <a:r>
              <a:rPr b="1" spc="-15" dirty="0">
                <a:solidFill>
                  <a:srgbClr val="124F5C"/>
                </a:solidFill>
                <a:latin typeface="Cambria" pitchFamily="18" charset="0"/>
                <a:ea typeface="Cambria" pitchFamily="18" charset="0"/>
                <a:cs typeface="Arial"/>
              </a:rPr>
              <a:t> </a:t>
            </a:r>
            <a:r>
              <a:rPr b="1" dirty="0">
                <a:solidFill>
                  <a:srgbClr val="124F5C"/>
                </a:solidFill>
                <a:latin typeface="Cambria" pitchFamily="18" charset="0"/>
                <a:ea typeface="Cambria" pitchFamily="18" charset="0"/>
                <a:cs typeface="Arial"/>
              </a:rPr>
              <a:t>measure</a:t>
            </a:r>
            <a:r>
              <a:rPr b="1" spc="-20" dirty="0">
                <a:solidFill>
                  <a:srgbClr val="124F5C"/>
                </a:solidFill>
                <a:latin typeface="Cambria" pitchFamily="18" charset="0"/>
                <a:ea typeface="Cambria" pitchFamily="18" charset="0"/>
                <a:cs typeface="Arial"/>
              </a:rPr>
              <a:t> </a:t>
            </a:r>
            <a:r>
              <a:rPr b="1" spc="-5" dirty="0">
                <a:solidFill>
                  <a:srgbClr val="124F5C"/>
                </a:solidFill>
                <a:latin typeface="Cambria" pitchFamily="18" charset="0"/>
                <a:ea typeface="Cambria" pitchFamily="18" charset="0"/>
                <a:cs typeface="Arial"/>
              </a:rPr>
              <a:t>of </a:t>
            </a:r>
            <a:r>
              <a:rPr b="1" spc="-375" dirty="0">
                <a:solidFill>
                  <a:srgbClr val="124F5C"/>
                </a:solidFill>
                <a:latin typeface="Cambria" pitchFamily="18" charset="0"/>
                <a:ea typeface="Cambria" pitchFamily="18" charset="0"/>
                <a:cs typeface="Arial"/>
              </a:rPr>
              <a:t> </a:t>
            </a:r>
            <a:r>
              <a:rPr b="1" spc="-5" dirty="0">
                <a:solidFill>
                  <a:srgbClr val="124F5C"/>
                </a:solidFill>
                <a:latin typeface="Cambria" pitchFamily="18" charset="0"/>
                <a:ea typeface="Cambria" pitchFamily="18" charset="0"/>
                <a:cs typeface="Arial"/>
              </a:rPr>
              <a:t>the amount of multicollinearity </a:t>
            </a:r>
            <a:r>
              <a:rPr b="1" dirty="0">
                <a:solidFill>
                  <a:srgbClr val="124F5C"/>
                </a:solidFill>
                <a:latin typeface="Cambria" pitchFamily="18" charset="0"/>
                <a:ea typeface="Cambria" pitchFamily="18" charset="0"/>
                <a:cs typeface="Arial"/>
              </a:rPr>
              <a:t>in a set </a:t>
            </a:r>
            <a:r>
              <a:rPr b="1" spc="-5" dirty="0">
                <a:solidFill>
                  <a:srgbClr val="124F5C"/>
                </a:solidFill>
                <a:latin typeface="Cambria" pitchFamily="18" charset="0"/>
                <a:ea typeface="Cambria" pitchFamily="18" charset="0"/>
                <a:cs typeface="Arial"/>
              </a:rPr>
              <a:t>of </a:t>
            </a:r>
            <a:r>
              <a:rPr b="1" dirty="0">
                <a:solidFill>
                  <a:srgbClr val="124F5C"/>
                </a:solidFill>
                <a:latin typeface="Cambria" pitchFamily="18" charset="0"/>
                <a:ea typeface="Cambria" pitchFamily="18" charset="0"/>
                <a:cs typeface="Arial"/>
              </a:rPr>
              <a:t> multiple</a:t>
            </a:r>
            <a:r>
              <a:rPr b="1" spc="-50" dirty="0">
                <a:solidFill>
                  <a:srgbClr val="124F5C"/>
                </a:solidFill>
                <a:latin typeface="Cambria" pitchFamily="18" charset="0"/>
                <a:ea typeface="Cambria" pitchFamily="18" charset="0"/>
                <a:cs typeface="Arial"/>
              </a:rPr>
              <a:t> </a:t>
            </a:r>
            <a:r>
              <a:rPr b="1" dirty="0">
                <a:solidFill>
                  <a:srgbClr val="124F5C"/>
                </a:solidFill>
                <a:latin typeface="Cambria" pitchFamily="18" charset="0"/>
                <a:ea typeface="Cambria" pitchFamily="18" charset="0"/>
                <a:cs typeface="Arial"/>
              </a:rPr>
              <a:t>regression</a:t>
            </a:r>
            <a:r>
              <a:rPr b="1" spc="-55" dirty="0">
                <a:solidFill>
                  <a:srgbClr val="124F5C"/>
                </a:solidFill>
                <a:latin typeface="Cambria" pitchFamily="18" charset="0"/>
                <a:ea typeface="Cambria" pitchFamily="18" charset="0"/>
                <a:cs typeface="Arial"/>
              </a:rPr>
              <a:t> </a:t>
            </a:r>
            <a:r>
              <a:rPr b="1" dirty="0">
                <a:solidFill>
                  <a:srgbClr val="124F5C"/>
                </a:solidFill>
                <a:latin typeface="Cambria" pitchFamily="18" charset="0"/>
                <a:ea typeface="Cambria" pitchFamily="18" charset="0"/>
                <a:cs typeface="Arial"/>
              </a:rPr>
              <a:t>variables</a:t>
            </a:r>
            <a:endParaRPr dirty="0">
              <a:latin typeface="Cambria" pitchFamily="18" charset="0"/>
              <a:ea typeface="Cambria" pitchFamily="18" charset="0"/>
              <a:cs typeface="Arial"/>
            </a:endParaRPr>
          </a:p>
        </p:txBody>
      </p:sp>
      <p:pic>
        <p:nvPicPr>
          <p:cNvPr id="11" name="object 11"/>
          <p:cNvPicPr/>
          <p:nvPr/>
        </p:nvPicPr>
        <p:blipFill>
          <a:blip r:embed="rId4" cstate="print"/>
          <a:stretch>
            <a:fillRect/>
          </a:stretch>
        </p:blipFill>
        <p:spPr>
          <a:xfrm>
            <a:off x="371779" y="1200150"/>
            <a:ext cx="3116810" cy="934429"/>
          </a:xfrm>
          <a:prstGeom prst="rect">
            <a:avLst/>
          </a:prstGeom>
        </p:spPr>
      </p:pic>
      <p:sp>
        <p:nvSpPr>
          <p:cNvPr id="16" name="object 16"/>
          <p:cNvSpPr txBox="1"/>
          <p:nvPr/>
        </p:nvSpPr>
        <p:spPr>
          <a:xfrm>
            <a:off x="4326766" y="2581277"/>
            <a:ext cx="4283834" cy="2195473"/>
          </a:xfrm>
          <a:prstGeom prst="rect">
            <a:avLst/>
          </a:prstGeom>
        </p:spPr>
        <p:txBody>
          <a:bodyPr vert="horz" wrap="square" lIns="0" tIns="12700" rIns="0" bIns="0" rtlCol="0">
            <a:spAutoFit/>
          </a:bodyPr>
          <a:lstStyle/>
          <a:p>
            <a:pPr marL="299085" marR="5080" indent="-287020" algn="just">
              <a:lnSpc>
                <a:spcPct val="100000"/>
              </a:lnSpc>
              <a:spcBef>
                <a:spcPts val="100"/>
              </a:spcBef>
              <a:buClr>
                <a:srgbClr val="000000"/>
              </a:buClr>
              <a:buFont typeface="Wingdings"/>
              <a:buChar char=""/>
              <a:tabLst>
                <a:tab pos="299720" algn="l"/>
              </a:tabLst>
            </a:pPr>
            <a:r>
              <a:rPr dirty="0">
                <a:solidFill>
                  <a:srgbClr val="124F5C"/>
                </a:solidFill>
                <a:latin typeface="Cambria" pitchFamily="18" charset="0"/>
                <a:ea typeface="Cambria" pitchFamily="18" charset="0"/>
                <a:cs typeface="Arial MT"/>
              </a:rPr>
              <a:t>In</a:t>
            </a:r>
            <a:r>
              <a:rPr spc="5"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general</a:t>
            </a:r>
            <a:r>
              <a:rPr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case,</a:t>
            </a:r>
            <a:r>
              <a:rPr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Any</a:t>
            </a:r>
            <a:r>
              <a:rPr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variable</a:t>
            </a:r>
            <a:r>
              <a:rPr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having</a:t>
            </a:r>
            <a:r>
              <a:rPr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VIF </a:t>
            </a:r>
            <a:r>
              <a:rPr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above</a:t>
            </a:r>
            <a:r>
              <a:rPr dirty="0">
                <a:solidFill>
                  <a:srgbClr val="124F5C"/>
                </a:solidFill>
                <a:latin typeface="Cambria" pitchFamily="18" charset="0"/>
                <a:ea typeface="Cambria" pitchFamily="18" charset="0"/>
                <a:cs typeface="Arial MT"/>
              </a:rPr>
              <a:t> 5</a:t>
            </a:r>
            <a:r>
              <a:rPr spc="5"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is</a:t>
            </a:r>
            <a:r>
              <a:rPr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considered</a:t>
            </a:r>
            <a:r>
              <a:rPr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to</a:t>
            </a:r>
            <a:r>
              <a:rPr spc="400" dirty="0">
                <a:solidFill>
                  <a:srgbClr val="124F5C"/>
                </a:solidFill>
                <a:latin typeface="Cambria" pitchFamily="18" charset="0"/>
                <a:ea typeface="Cambria" pitchFamily="18" charset="0"/>
                <a:cs typeface="Arial MT"/>
              </a:rPr>
              <a:t> </a:t>
            </a:r>
            <a:r>
              <a:rPr dirty="0">
                <a:solidFill>
                  <a:srgbClr val="124F5C"/>
                </a:solidFill>
                <a:latin typeface="Cambria" pitchFamily="18" charset="0"/>
                <a:ea typeface="Cambria" pitchFamily="18" charset="0"/>
                <a:cs typeface="Arial MT"/>
              </a:rPr>
              <a:t>be</a:t>
            </a:r>
            <a:r>
              <a:rPr spc="5" dirty="0">
                <a:solidFill>
                  <a:srgbClr val="124F5C"/>
                </a:solidFill>
                <a:latin typeface="Cambria" pitchFamily="18" charset="0"/>
                <a:ea typeface="Cambria" pitchFamily="18" charset="0"/>
                <a:cs typeface="Arial MT"/>
              </a:rPr>
              <a:t> </a:t>
            </a:r>
            <a:r>
              <a:rPr dirty="0">
                <a:solidFill>
                  <a:srgbClr val="124F5C"/>
                </a:solidFill>
                <a:latin typeface="Cambria" pitchFamily="18" charset="0"/>
                <a:ea typeface="Cambria" pitchFamily="18" charset="0"/>
                <a:cs typeface="Arial MT"/>
              </a:rPr>
              <a:t>highly </a:t>
            </a:r>
            <a:r>
              <a:rPr spc="5" dirty="0">
                <a:solidFill>
                  <a:srgbClr val="124F5C"/>
                </a:solidFill>
                <a:latin typeface="Cambria" pitchFamily="18" charset="0"/>
                <a:ea typeface="Cambria" pitchFamily="18" charset="0"/>
                <a:cs typeface="Arial MT"/>
              </a:rPr>
              <a:t> </a:t>
            </a:r>
            <a:r>
              <a:rPr dirty="0">
                <a:solidFill>
                  <a:srgbClr val="124F5C"/>
                </a:solidFill>
                <a:latin typeface="Cambria" pitchFamily="18" charset="0"/>
                <a:ea typeface="Cambria" pitchFamily="18" charset="0"/>
                <a:cs typeface="Arial MT"/>
              </a:rPr>
              <a:t>multicollinear.</a:t>
            </a:r>
            <a:endParaRPr dirty="0">
              <a:latin typeface="Cambria" pitchFamily="18" charset="0"/>
              <a:ea typeface="Cambria" pitchFamily="18" charset="0"/>
              <a:cs typeface="Arial MT"/>
            </a:endParaRPr>
          </a:p>
          <a:p>
            <a:pPr marL="299085" marR="5715" indent="-287020" algn="just">
              <a:lnSpc>
                <a:spcPct val="100000"/>
              </a:lnSpc>
              <a:spcBef>
                <a:spcPts val="5"/>
              </a:spcBef>
              <a:buClr>
                <a:srgbClr val="000000"/>
              </a:buClr>
              <a:buFont typeface="Wingdings"/>
              <a:buChar char=""/>
              <a:tabLst>
                <a:tab pos="299720" algn="l"/>
              </a:tabLst>
            </a:pPr>
            <a:r>
              <a:rPr spc="-5" dirty="0">
                <a:solidFill>
                  <a:srgbClr val="124F5C"/>
                </a:solidFill>
                <a:latin typeface="Cambria" pitchFamily="18" charset="0"/>
                <a:ea typeface="Cambria" pitchFamily="18" charset="0"/>
                <a:cs typeface="Arial MT"/>
              </a:rPr>
              <a:t>The thumb rule </a:t>
            </a:r>
            <a:r>
              <a:rPr dirty="0">
                <a:solidFill>
                  <a:srgbClr val="124F5C"/>
                </a:solidFill>
                <a:latin typeface="Cambria" pitchFamily="18" charset="0"/>
                <a:ea typeface="Cambria" pitchFamily="18" charset="0"/>
                <a:cs typeface="Arial MT"/>
              </a:rPr>
              <a:t>is to </a:t>
            </a:r>
            <a:r>
              <a:rPr spc="-5" dirty="0">
                <a:solidFill>
                  <a:srgbClr val="124F5C"/>
                </a:solidFill>
                <a:latin typeface="Cambria" pitchFamily="18" charset="0"/>
                <a:ea typeface="Cambria" pitchFamily="18" charset="0"/>
                <a:cs typeface="Arial MT"/>
              </a:rPr>
              <a:t>drop the highest </a:t>
            </a:r>
            <a:r>
              <a:rPr spc="-10" dirty="0">
                <a:solidFill>
                  <a:srgbClr val="124F5C"/>
                </a:solidFill>
                <a:latin typeface="Cambria" pitchFamily="18" charset="0"/>
                <a:ea typeface="Cambria" pitchFamily="18" charset="0"/>
                <a:cs typeface="Arial MT"/>
              </a:rPr>
              <a:t>VIF </a:t>
            </a:r>
            <a:r>
              <a:rPr spc="-5" dirty="0">
                <a:solidFill>
                  <a:srgbClr val="124F5C"/>
                </a:solidFill>
                <a:latin typeface="Cambria" pitchFamily="18" charset="0"/>
                <a:ea typeface="Cambria" pitchFamily="18" charset="0"/>
                <a:cs typeface="Arial MT"/>
              </a:rPr>
              <a:t> variable. However, you may choose to </a:t>
            </a:r>
            <a:r>
              <a:rPr dirty="0">
                <a:solidFill>
                  <a:srgbClr val="124F5C"/>
                </a:solidFill>
                <a:latin typeface="Cambria" pitchFamily="18" charset="0"/>
                <a:ea typeface="Cambria" pitchFamily="18" charset="0"/>
                <a:cs typeface="Arial MT"/>
              </a:rPr>
              <a:t>select </a:t>
            </a:r>
            <a:r>
              <a:rPr spc="-375"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the</a:t>
            </a:r>
            <a:r>
              <a:rPr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variable</a:t>
            </a:r>
            <a:r>
              <a:rPr dirty="0">
                <a:solidFill>
                  <a:srgbClr val="124F5C"/>
                </a:solidFill>
                <a:latin typeface="Cambria" pitchFamily="18" charset="0"/>
                <a:ea typeface="Cambria" pitchFamily="18" charset="0"/>
                <a:cs typeface="Arial MT"/>
              </a:rPr>
              <a:t> to</a:t>
            </a:r>
            <a:r>
              <a:rPr spc="5"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be</a:t>
            </a:r>
            <a:r>
              <a:rPr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dropped</a:t>
            </a:r>
            <a:r>
              <a:rPr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based</a:t>
            </a:r>
            <a:r>
              <a:rPr spc="380" dirty="0">
                <a:solidFill>
                  <a:srgbClr val="124F5C"/>
                </a:solidFill>
                <a:latin typeface="Cambria" pitchFamily="18" charset="0"/>
                <a:ea typeface="Cambria" pitchFamily="18" charset="0"/>
                <a:cs typeface="Arial MT"/>
              </a:rPr>
              <a:t> </a:t>
            </a:r>
            <a:r>
              <a:rPr spc="-15" dirty="0">
                <a:solidFill>
                  <a:srgbClr val="124F5C"/>
                </a:solidFill>
                <a:latin typeface="Cambria" pitchFamily="18" charset="0"/>
                <a:ea typeface="Cambria" pitchFamily="18" charset="0"/>
                <a:cs typeface="Arial MT"/>
              </a:rPr>
              <a:t>on </a:t>
            </a:r>
            <a:r>
              <a:rPr spc="-10" dirty="0">
                <a:solidFill>
                  <a:srgbClr val="124F5C"/>
                </a:solidFill>
                <a:latin typeface="Cambria" pitchFamily="18" charset="0"/>
                <a:ea typeface="Cambria" pitchFamily="18" charset="0"/>
                <a:cs typeface="Arial MT"/>
              </a:rPr>
              <a:t> </a:t>
            </a:r>
            <a:r>
              <a:rPr dirty="0">
                <a:solidFill>
                  <a:srgbClr val="124F5C"/>
                </a:solidFill>
                <a:latin typeface="Cambria" pitchFamily="18" charset="0"/>
                <a:ea typeface="Cambria" pitchFamily="18" charset="0"/>
                <a:cs typeface="Arial MT"/>
              </a:rPr>
              <a:t>business</a:t>
            </a:r>
            <a:r>
              <a:rPr spc="-40" dirty="0">
                <a:solidFill>
                  <a:srgbClr val="124F5C"/>
                </a:solidFill>
                <a:latin typeface="Cambria" pitchFamily="18" charset="0"/>
                <a:ea typeface="Cambria" pitchFamily="18" charset="0"/>
                <a:cs typeface="Arial MT"/>
              </a:rPr>
              <a:t> </a:t>
            </a:r>
            <a:r>
              <a:rPr dirty="0">
                <a:solidFill>
                  <a:srgbClr val="124F5C"/>
                </a:solidFill>
                <a:latin typeface="Cambria" pitchFamily="18" charset="0"/>
                <a:ea typeface="Cambria" pitchFamily="18" charset="0"/>
                <a:cs typeface="Arial MT"/>
              </a:rPr>
              <a:t>logic</a:t>
            </a:r>
            <a:endParaRPr dirty="0">
              <a:latin typeface="Cambria" pitchFamily="18" charset="0"/>
              <a:ea typeface="Cambria" pitchFamily="18" charset="0"/>
              <a:cs typeface="Arial MT"/>
            </a:endParaRPr>
          </a:p>
          <a:p>
            <a:pPr marL="299085" indent="-287020" algn="just">
              <a:lnSpc>
                <a:spcPts val="1914"/>
              </a:lnSpc>
              <a:buClr>
                <a:srgbClr val="000000"/>
              </a:buClr>
              <a:buFont typeface="Wingdings"/>
              <a:buChar char=""/>
              <a:tabLst>
                <a:tab pos="299720" algn="l"/>
              </a:tabLst>
            </a:pPr>
            <a:r>
              <a:rPr spc="-5" dirty="0">
                <a:solidFill>
                  <a:srgbClr val="124F5C"/>
                </a:solidFill>
                <a:latin typeface="Cambria" pitchFamily="18" charset="0"/>
                <a:ea typeface="Cambria" pitchFamily="18" charset="0"/>
                <a:cs typeface="Arial MT"/>
              </a:rPr>
              <a:t>Here</a:t>
            </a:r>
            <a:r>
              <a:rPr spc="-25"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all</a:t>
            </a:r>
            <a:r>
              <a:rPr spc="-10" dirty="0">
                <a:solidFill>
                  <a:srgbClr val="124F5C"/>
                </a:solidFill>
                <a:latin typeface="Cambria" pitchFamily="18" charset="0"/>
                <a:ea typeface="Cambria" pitchFamily="18" charset="0"/>
                <a:cs typeface="Arial MT"/>
              </a:rPr>
              <a:t> </a:t>
            </a:r>
            <a:r>
              <a:rPr dirty="0">
                <a:solidFill>
                  <a:srgbClr val="124F5C"/>
                </a:solidFill>
                <a:latin typeface="Cambria" pitchFamily="18" charset="0"/>
                <a:ea typeface="Cambria" pitchFamily="18" charset="0"/>
                <a:cs typeface="Arial MT"/>
              </a:rPr>
              <a:t>feature</a:t>
            </a:r>
            <a:r>
              <a:rPr spc="-45" dirty="0">
                <a:solidFill>
                  <a:srgbClr val="124F5C"/>
                </a:solidFill>
                <a:latin typeface="Cambria" pitchFamily="18" charset="0"/>
                <a:ea typeface="Cambria" pitchFamily="18" charset="0"/>
                <a:cs typeface="Arial MT"/>
              </a:rPr>
              <a:t> </a:t>
            </a:r>
            <a:r>
              <a:rPr dirty="0">
                <a:solidFill>
                  <a:srgbClr val="124F5C"/>
                </a:solidFill>
                <a:latin typeface="Cambria" pitchFamily="18" charset="0"/>
                <a:ea typeface="Cambria" pitchFamily="18" charset="0"/>
                <a:cs typeface="Arial MT"/>
              </a:rPr>
              <a:t>are</a:t>
            </a:r>
            <a:r>
              <a:rPr spc="-25" dirty="0">
                <a:solidFill>
                  <a:srgbClr val="124F5C"/>
                </a:solidFill>
                <a:latin typeface="Cambria" pitchFamily="18" charset="0"/>
                <a:ea typeface="Cambria" pitchFamily="18" charset="0"/>
                <a:cs typeface="Arial MT"/>
              </a:rPr>
              <a:t> </a:t>
            </a:r>
            <a:r>
              <a:rPr spc="-5" dirty="0">
                <a:solidFill>
                  <a:srgbClr val="124F5C"/>
                </a:solidFill>
                <a:latin typeface="Cambria" pitchFamily="18" charset="0"/>
                <a:ea typeface="Cambria" pitchFamily="18" charset="0"/>
                <a:cs typeface="Arial MT"/>
              </a:rPr>
              <a:t>equally</a:t>
            </a:r>
            <a:r>
              <a:rPr spc="-30" dirty="0">
                <a:solidFill>
                  <a:srgbClr val="124F5C"/>
                </a:solidFill>
                <a:latin typeface="Cambria" pitchFamily="18" charset="0"/>
                <a:ea typeface="Cambria" pitchFamily="18" charset="0"/>
                <a:cs typeface="Arial MT"/>
              </a:rPr>
              <a:t> </a:t>
            </a:r>
            <a:r>
              <a:rPr dirty="0">
                <a:solidFill>
                  <a:srgbClr val="124F5C"/>
                </a:solidFill>
                <a:latin typeface="Cambria" pitchFamily="18" charset="0"/>
                <a:ea typeface="Cambria" pitchFamily="18" charset="0"/>
                <a:cs typeface="Arial MT"/>
              </a:rPr>
              <a:t>important</a:t>
            </a:r>
            <a:r>
              <a:rPr dirty="0">
                <a:solidFill>
                  <a:srgbClr val="124F5C"/>
                </a:solidFill>
                <a:latin typeface="Cambria" pitchFamily="18" charset="0"/>
                <a:ea typeface="Cambria" pitchFamily="18" charset="0"/>
                <a:cs typeface="Times New Roman"/>
              </a:rPr>
              <a:t>.</a:t>
            </a:r>
            <a:endParaRPr dirty="0">
              <a:latin typeface="Cambria" pitchFamily="18" charset="0"/>
              <a:ea typeface="Cambria" pitchFamily="18" charset="0"/>
              <a:cs typeface="Times New Roman"/>
            </a:endParaRP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43" y="2407425"/>
            <a:ext cx="3291682"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269" y="209550"/>
            <a:ext cx="3438131" cy="443872"/>
          </a:xfrm>
          <a:prstGeom prst="rect">
            <a:avLst/>
          </a:prstGeom>
        </p:spPr>
        <p:txBody>
          <a:bodyPr vert="horz" wrap="square" lIns="0" tIns="12859" rIns="0" bIns="0" rtlCol="0">
            <a:spAutoFit/>
          </a:bodyPr>
          <a:lstStyle/>
          <a:p>
            <a:pPr marL="9525">
              <a:spcBef>
                <a:spcPts val="101"/>
              </a:spcBef>
            </a:pPr>
            <a:r>
              <a:rPr lang="en-GB" sz="2800" i="0" u="none" spc="-41" dirty="0" err="1" smtClean="0">
                <a:solidFill>
                  <a:srgbClr val="C00000"/>
                </a:solidFill>
                <a:latin typeface="Georgia" pitchFamily="18" charset="0"/>
                <a:cs typeface="Times New Roman"/>
              </a:rPr>
              <a:t>PairPlot</a:t>
            </a:r>
            <a:endParaRPr sz="2800" i="0" u="none" dirty="0">
              <a:latin typeface="Georgia" pitchFamily="18" charset="0"/>
              <a:cs typeface="Times New Roman"/>
            </a:endParaRPr>
          </a:p>
        </p:txBody>
      </p:sp>
      <p:grpSp>
        <p:nvGrpSpPr>
          <p:cNvPr id="5" name="object 3"/>
          <p:cNvGrpSpPr/>
          <p:nvPr/>
        </p:nvGrpSpPr>
        <p:grpSpPr>
          <a:xfrm>
            <a:off x="0" y="666750"/>
            <a:ext cx="9145270" cy="88900"/>
            <a:chOff x="0" y="848545"/>
            <a:chExt cx="9145270" cy="88900"/>
          </a:xfrm>
        </p:grpSpPr>
        <p:pic>
          <p:nvPicPr>
            <p:cNvPr id="6" name="object 4"/>
            <p:cNvPicPr/>
            <p:nvPr/>
          </p:nvPicPr>
          <p:blipFill>
            <a:blip r:embed="rId2" cstate="print"/>
            <a:stretch>
              <a:fillRect/>
            </a:stretch>
          </p:blipFill>
          <p:spPr>
            <a:xfrm>
              <a:off x="0" y="848545"/>
              <a:ext cx="9143999" cy="88847"/>
            </a:xfrm>
            <a:prstGeom prst="rect">
              <a:avLst/>
            </a:prstGeom>
          </p:spPr>
        </p:pic>
        <p:sp>
          <p:nvSpPr>
            <p:cNvPr id="7"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1" y="786440"/>
            <a:ext cx="5689600" cy="4376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715000" y="884456"/>
            <a:ext cx="3366261" cy="4278094"/>
          </a:xfrm>
          <a:prstGeom prst="rect">
            <a:avLst/>
          </a:prstGeom>
        </p:spPr>
        <p:txBody>
          <a:bodyPr wrap="square">
            <a:spAutoFit/>
          </a:bodyPr>
          <a:lstStyle/>
          <a:p>
            <a:pPr marL="285750" indent="-285750">
              <a:buFont typeface="Arial" pitchFamily="34" charset="0"/>
              <a:buChar char="•"/>
            </a:pPr>
            <a:r>
              <a:rPr lang="en-GB" sz="1600" dirty="0">
                <a:solidFill>
                  <a:srgbClr val="002060"/>
                </a:solidFill>
              </a:rPr>
              <a:t>The variables Open, High, and Low show a strong correlation with the Close variable, indicating a close relationship between the stock's opening, highest, lowest, and closing prices.</a:t>
            </a:r>
          </a:p>
          <a:p>
            <a:pPr marL="285750" indent="-285750">
              <a:buFont typeface="Arial" pitchFamily="34" charset="0"/>
              <a:buChar char="•"/>
            </a:pPr>
            <a:r>
              <a:rPr lang="en-GB" sz="1600" dirty="0">
                <a:solidFill>
                  <a:srgbClr val="002060"/>
                </a:solidFill>
              </a:rPr>
              <a:t>Open, High, and Low variables exhibit a high correlation with each other, suggesting they move in sync and share similar trends.</a:t>
            </a:r>
          </a:p>
          <a:p>
            <a:pPr marL="285750" indent="-285750">
              <a:buFont typeface="Arial" pitchFamily="34" charset="0"/>
              <a:buChar char="•"/>
            </a:pPr>
            <a:r>
              <a:rPr lang="en-GB" sz="1600" dirty="0">
                <a:solidFill>
                  <a:srgbClr val="002060"/>
                </a:solidFill>
              </a:rPr>
              <a:t>These correlations provide valuable insights for </a:t>
            </a:r>
            <a:r>
              <a:rPr lang="en-GB" sz="1600" dirty="0" err="1">
                <a:solidFill>
                  <a:srgbClr val="002060"/>
                </a:solidFill>
              </a:rPr>
              <a:t>analyzing</a:t>
            </a:r>
            <a:r>
              <a:rPr lang="en-GB" sz="1600" dirty="0">
                <a:solidFill>
                  <a:srgbClr val="002060"/>
                </a:solidFill>
              </a:rPr>
              <a:t> Yes Bank stock and predicting its closing price, but comprehensive analysis requires considering additional factors and avoiding assumptions of causation.</a:t>
            </a:r>
          </a:p>
        </p:txBody>
      </p:sp>
    </p:spTree>
    <p:extLst>
      <p:ext uri="{BB962C8B-B14F-4D97-AF65-F5344CB8AC3E}">
        <p14:creationId xmlns:p14="http://schemas.microsoft.com/office/powerpoint/2010/main" val="17732122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89389"/>
            <a:ext cx="3483153"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00000"/>
                </a:solidFill>
                <a:latin typeface="Georgia" pitchFamily="18" charset="0"/>
              </a:rPr>
              <a:t>Data</a:t>
            </a:r>
            <a:r>
              <a:rPr sz="2800" i="0" u="none" spc="-40" dirty="0">
                <a:solidFill>
                  <a:srgbClr val="C00000"/>
                </a:solidFill>
                <a:latin typeface="Georgia" pitchFamily="18" charset="0"/>
              </a:rPr>
              <a:t> </a:t>
            </a:r>
            <a:r>
              <a:rPr sz="2800" i="0" u="none" spc="-5" dirty="0">
                <a:solidFill>
                  <a:srgbClr val="C00000"/>
                </a:solidFill>
                <a:latin typeface="Georgia" pitchFamily="18" charset="0"/>
              </a:rPr>
              <a:t>Modelling</a:t>
            </a:r>
            <a:endParaRPr sz="2800" dirty="0">
              <a:solidFill>
                <a:srgbClr val="C00000"/>
              </a:solidFill>
              <a:latin typeface="Georgia" pitchFamily="18" charset="0"/>
            </a:endParaRPr>
          </a:p>
        </p:txBody>
      </p:sp>
      <p:grpSp>
        <p:nvGrpSpPr>
          <p:cNvPr id="3" name="object 3"/>
          <p:cNvGrpSpPr/>
          <p:nvPr/>
        </p:nvGrpSpPr>
        <p:grpSpPr>
          <a:xfrm>
            <a:off x="0" y="742950"/>
            <a:ext cx="9145270" cy="88900"/>
            <a:chOff x="0" y="848545"/>
            <a:chExt cx="9145270" cy="88900"/>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8" name="object 8"/>
          <p:cNvPicPr/>
          <p:nvPr/>
        </p:nvPicPr>
        <p:blipFill>
          <a:blip r:embed="rId3" cstate="print"/>
          <a:stretch>
            <a:fillRect/>
          </a:stretch>
        </p:blipFill>
        <p:spPr>
          <a:xfrm>
            <a:off x="4495800" y="895349"/>
            <a:ext cx="4610861" cy="1572767"/>
          </a:xfrm>
          <a:prstGeom prst="rect">
            <a:avLst/>
          </a:prstGeom>
        </p:spPr>
      </p:pic>
      <p:sp>
        <p:nvSpPr>
          <p:cNvPr id="12" name="object 12"/>
          <p:cNvSpPr txBox="1"/>
          <p:nvPr/>
        </p:nvSpPr>
        <p:spPr>
          <a:xfrm>
            <a:off x="155864" y="1047750"/>
            <a:ext cx="10435936" cy="4002121"/>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124F5C"/>
                </a:solidFill>
                <a:latin typeface="Cambria" pitchFamily="18" charset="0"/>
                <a:ea typeface="Cambria" pitchFamily="18" charset="0"/>
                <a:cs typeface="Times New Roman"/>
              </a:rPr>
              <a:t>Splitting</a:t>
            </a:r>
            <a:r>
              <a:rPr b="1" spc="-60" dirty="0">
                <a:solidFill>
                  <a:srgbClr val="124F5C"/>
                </a:solidFill>
                <a:latin typeface="Cambria" pitchFamily="18" charset="0"/>
                <a:ea typeface="Cambria" pitchFamily="18" charset="0"/>
                <a:cs typeface="Times New Roman"/>
              </a:rPr>
              <a:t> </a:t>
            </a:r>
            <a:r>
              <a:rPr b="1" dirty="0">
                <a:solidFill>
                  <a:srgbClr val="124F5C"/>
                </a:solidFill>
                <a:latin typeface="Cambria" pitchFamily="18" charset="0"/>
                <a:ea typeface="Cambria" pitchFamily="18" charset="0"/>
                <a:cs typeface="Times New Roman"/>
              </a:rPr>
              <a:t>data</a:t>
            </a:r>
            <a:endParaRPr dirty="0">
              <a:latin typeface="Cambria" pitchFamily="18" charset="0"/>
              <a:ea typeface="Cambria" pitchFamily="18" charset="0"/>
              <a:cs typeface="Times New Roman"/>
            </a:endParaRPr>
          </a:p>
          <a:p>
            <a:pPr marL="12700" marR="5994400">
              <a:lnSpc>
                <a:spcPts val="2130"/>
              </a:lnSpc>
              <a:spcBef>
                <a:spcPts val="190"/>
              </a:spcBef>
            </a:pPr>
            <a:r>
              <a:rPr dirty="0">
                <a:solidFill>
                  <a:srgbClr val="124F5C"/>
                </a:solidFill>
                <a:latin typeface="Cambria" pitchFamily="18" charset="0"/>
                <a:ea typeface="Cambria" pitchFamily="18" charset="0"/>
                <a:cs typeface="Times New Roman"/>
              </a:rPr>
              <a:t>X = </a:t>
            </a:r>
            <a:r>
              <a:rPr dirty="0" smtClean="0">
                <a:solidFill>
                  <a:srgbClr val="124F5C"/>
                </a:solidFill>
                <a:latin typeface="Cambria" pitchFamily="18" charset="0"/>
                <a:ea typeface="Cambria" pitchFamily="18" charset="0"/>
                <a:cs typeface="Times New Roman"/>
              </a:rPr>
              <a:t>Independent</a:t>
            </a:r>
            <a:r>
              <a:rPr lang="en-GB" dirty="0" smtClean="0">
                <a:solidFill>
                  <a:srgbClr val="124F5C"/>
                </a:solidFill>
                <a:latin typeface="Cambria" pitchFamily="18" charset="0"/>
                <a:ea typeface="Cambria" pitchFamily="18" charset="0"/>
                <a:cs typeface="Times New Roman"/>
              </a:rPr>
              <a:t> </a:t>
            </a:r>
            <a:r>
              <a:rPr spc="-5" dirty="0" smtClean="0">
                <a:solidFill>
                  <a:srgbClr val="124F5C"/>
                </a:solidFill>
                <a:latin typeface="Cambria" pitchFamily="18" charset="0"/>
                <a:ea typeface="Cambria" pitchFamily="18" charset="0"/>
                <a:cs typeface="Times New Roman"/>
              </a:rPr>
              <a:t>variable(High,</a:t>
            </a:r>
            <a:r>
              <a:rPr lang="en-GB" spc="-5" dirty="0" smtClean="0">
                <a:solidFill>
                  <a:srgbClr val="124F5C"/>
                </a:solidFill>
                <a:latin typeface="Cambria" pitchFamily="18" charset="0"/>
                <a:ea typeface="Cambria" pitchFamily="18" charset="0"/>
                <a:cs typeface="Times New Roman"/>
              </a:rPr>
              <a:t> </a:t>
            </a:r>
            <a:r>
              <a:rPr spc="-5" dirty="0" smtClean="0">
                <a:solidFill>
                  <a:srgbClr val="124F5C"/>
                </a:solidFill>
                <a:latin typeface="Cambria" pitchFamily="18" charset="0"/>
                <a:ea typeface="Cambria" pitchFamily="18" charset="0"/>
                <a:cs typeface="Times New Roman"/>
              </a:rPr>
              <a:t>Low,</a:t>
            </a:r>
            <a:r>
              <a:rPr lang="en-GB" spc="-5" dirty="0" smtClean="0">
                <a:solidFill>
                  <a:srgbClr val="124F5C"/>
                </a:solidFill>
                <a:latin typeface="Cambria" pitchFamily="18" charset="0"/>
                <a:ea typeface="Cambria" pitchFamily="18" charset="0"/>
                <a:cs typeface="Times New Roman"/>
              </a:rPr>
              <a:t> </a:t>
            </a:r>
            <a:r>
              <a:rPr spc="-5" dirty="0" smtClean="0">
                <a:solidFill>
                  <a:srgbClr val="124F5C"/>
                </a:solidFill>
                <a:latin typeface="Cambria" pitchFamily="18" charset="0"/>
                <a:ea typeface="Cambria" pitchFamily="18" charset="0"/>
                <a:cs typeface="Times New Roman"/>
              </a:rPr>
              <a:t>Open</a:t>
            </a:r>
            <a:r>
              <a:rPr spc="-5" dirty="0">
                <a:solidFill>
                  <a:srgbClr val="124F5C"/>
                </a:solidFill>
                <a:latin typeface="Cambria" pitchFamily="18" charset="0"/>
                <a:ea typeface="Cambria" pitchFamily="18" charset="0"/>
                <a:cs typeface="Times New Roman"/>
              </a:rPr>
              <a:t>) </a:t>
            </a:r>
            <a:r>
              <a:rPr spc="-260" dirty="0">
                <a:solidFill>
                  <a:srgbClr val="124F5C"/>
                </a:solidFill>
                <a:latin typeface="Cambria" pitchFamily="18" charset="0"/>
                <a:ea typeface="Cambria" pitchFamily="18" charset="0"/>
                <a:cs typeface="Times New Roman"/>
              </a:rPr>
              <a:t> </a:t>
            </a:r>
            <a:endParaRPr lang="en-GB" spc="-260" dirty="0" smtClean="0">
              <a:solidFill>
                <a:srgbClr val="124F5C"/>
              </a:solidFill>
              <a:latin typeface="Cambria" pitchFamily="18" charset="0"/>
              <a:ea typeface="Cambria" pitchFamily="18" charset="0"/>
              <a:cs typeface="Times New Roman"/>
            </a:endParaRPr>
          </a:p>
          <a:p>
            <a:pPr marL="12700" marR="5994400">
              <a:lnSpc>
                <a:spcPts val="2130"/>
              </a:lnSpc>
              <a:spcBef>
                <a:spcPts val="190"/>
              </a:spcBef>
            </a:pPr>
            <a:r>
              <a:rPr dirty="0" smtClean="0">
                <a:solidFill>
                  <a:srgbClr val="124F5C"/>
                </a:solidFill>
                <a:latin typeface="Cambria" pitchFamily="18" charset="0"/>
                <a:ea typeface="Cambria" pitchFamily="18" charset="0"/>
                <a:cs typeface="Times New Roman"/>
              </a:rPr>
              <a:t>Y </a:t>
            </a:r>
            <a:r>
              <a:rPr dirty="0">
                <a:solidFill>
                  <a:srgbClr val="124F5C"/>
                </a:solidFill>
                <a:latin typeface="Cambria" pitchFamily="18" charset="0"/>
                <a:ea typeface="Cambria" pitchFamily="18" charset="0"/>
                <a:cs typeface="Times New Roman"/>
              </a:rPr>
              <a:t>= Dependent</a:t>
            </a:r>
            <a:r>
              <a:rPr spc="-30" dirty="0">
                <a:solidFill>
                  <a:srgbClr val="124F5C"/>
                </a:solidFill>
                <a:latin typeface="Cambria" pitchFamily="18" charset="0"/>
                <a:ea typeface="Cambria" pitchFamily="18" charset="0"/>
                <a:cs typeface="Times New Roman"/>
              </a:rPr>
              <a:t> </a:t>
            </a:r>
            <a:r>
              <a:rPr spc="-5" dirty="0">
                <a:solidFill>
                  <a:srgbClr val="124F5C"/>
                </a:solidFill>
                <a:latin typeface="Cambria" pitchFamily="18" charset="0"/>
                <a:ea typeface="Cambria" pitchFamily="18" charset="0"/>
                <a:cs typeface="Times New Roman"/>
              </a:rPr>
              <a:t>variable(Close)</a:t>
            </a:r>
            <a:endParaRPr dirty="0">
              <a:latin typeface="Cambria" pitchFamily="18" charset="0"/>
              <a:ea typeface="Cambria" pitchFamily="18" charset="0"/>
              <a:cs typeface="Times New Roman"/>
            </a:endParaRPr>
          </a:p>
          <a:p>
            <a:pPr marL="12700">
              <a:lnSpc>
                <a:spcPct val="100000"/>
              </a:lnSpc>
              <a:spcBef>
                <a:spcPts val="585"/>
              </a:spcBef>
            </a:pPr>
            <a:r>
              <a:rPr spc="-5" dirty="0">
                <a:solidFill>
                  <a:srgbClr val="124F5C"/>
                </a:solidFill>
                <a:latin typeface="Cambria" pitchFamily="18" charset="0"/>
                <a:ea typeface="Cambria" pitchFamily="18" charset="0"/>
                <a:cs typeface="Times New Roman"/>
              </a:rPr>
              <a:t>Splitting</a:t>
            </a:r>
            <a:r>
              <a:rPr spc="-45" dirty="0">
                <a:solidFill>
                  <a:srgbClr val="124F5C"/>
                </a:solidFill>
                <a:latin typeface="Cambria" pitchFamily="18" charset="0"/>
                <a:ea typeface="Cambria" pitchFamily="18" charset="0"/>
                <a:cs typeface="Times New Roman"/>
              </a:rPr>
              <a:t> </a:t>
            </a:r>
            <a:r>
              <a:rPr spc="-5" dirty="0">
                <a:solidFill>
                  <a:srgbClr val="124F5C"/>
                </a:solidFill>
                <a:latin typeface="Cambria" pitchFamily="18" charset="0"/>
                <a:ea typeface="Cambria" pitchFamily="18" charset="0"/>
                <a:cs typeface="Times New Roman"/>
              </a:rPr>
              <a:t>train-test</a:t>
            </a:r>
            <a:r>
              <a:rPr spc="-40" dirty="0">
                <a:solidFill>
                  <a:srgbClr val="124F5C"/>
                </a:solidFill>
                <a:latin typeface="Cambria" pitchFamily="18" charset="0"/>
                <a:ea typeface="Cambria" pitchFamily="18" charset="0"/>
                <a:cs typeface="Times New Roman"/>
              </a:rPr>
              <a:t> </a:t>
            </a:r>
            <a:r>
              <a:rPr dirty="0">
                <a:solidFill>
                  <a:srgbClr val="124F5C"/>
                </a:solidFill>
                <a:latin typeface="Cambria" pitchFamily="18" charset="0"/>
                <a:ea typeface="Cambria" pitchFamily="18" charset="0"/>
                <a:cs typeface="Times New Roman"/>
              </a:rPr>
              <a:t>data</a:t>
            </a:r>
            <a:r>
              <a:rPr spc="-15" dirty="0">
                <a:solidFill>
                  <a:srgbClr val="124F5C"/>
                </a:solidFill>
                <a:latin typeface="Cambria" pitchFamily="18" charset="0"/>
                <a:ea typeface="Cambria" pitchFamily="18" charset="0"/>
                <a:cs typeface="Times New Roman"/>
              </a:rPr>
              <a:t> </a:t>
            </a:r>
            <a:r>
              <a:rPr spc="-5" dirty="0">
                <a:solidFill>
                  <a:srgbClr val="124F5C"/>
                </a:solidFill>
                <a:latin typeface="Cambria" pitchFamily="18" charset="0"/>
                <a:ea typeface="Cambria" pitchFamily="18" charset="0"/>
                <a:cs typeface="Times New Roman"/>
              </a:rPr>
              <a:t>with 80-20</a:t>
            </a:r>
            <a:endParaRPr dirty="0">
              <a:latin typeface="Cambria" pitchFamily="18" charset="0"/>
              <a:ea typeface="Cambria" pitchFamily="18" charset="0"/>
              <a:cs typeface="Times New Roman"/>
            </a:endParaRPr>
          </a:p>
          <a:p>
            <a:pPr marL="12700" marR="5080">
              <a:lnSpc>
                <a:spcPct val="115100"/>
              </a:lnSpc>
              <a:spcBef>
                <a:spcPts val="600"/>
              </a:spcBef>
            </a:pPr>
            <a:r>
              <a:rPr dirty="0">
                <a:solidFill>
                  <a:srgbClr val="124F5C"/>
                </a:solidFill>
                <a:latin typeface="Cambria" pitchFamily="18" charset="0"/>
                <a:ea typeface="Cambria" pitchFamily="18" charset="0"/>
                <a:cs typeface="Times New Roman"/>
              </a:rPr>
              <a:t>Data </a:t>
            </a:r>
            <a:r>
              <a:rPr spc="-10" dirty="0">
                <a:solidFill>
                  <a:srgbClr val="124F5C"/>
                </a:solidFill>
                <a:latin typeface="Cambria" pitchFamily="18" charset="0"/>
                <a:ea typeface="Cambria" pitchFamily="18" charset="0"/>
                <a:cs typeface="Times New Roman"/>
              </a:rPr>
              <a:t>must </a:t>
            </a:r>
            <a:r>
              <a:rPr dirty="0">
                <a:solidFill>
                  <a:srgbClr val="124F5C"/>
                </a:solidFill>
                <a:latin typeface="Cambria" pitchFamily="18" charset="0"/>
                <a:ea typeface="Cambria" pitchFamily="18" charset="0"/>
                <a:cs typeface="Times New Roman"/>
              </a:rPr>
              <a:t>be </a:t>
            </a:r>
            <a:r>
              <a:rPr spc="-5" dirty="0">
                <a:solidFill>
                  <a:srgbClr val="124F5C"/>
                </a:solidFill>
                <a:latin typeface="Cambria" pitchFamily="18" charset="0"/>
                <a:ea typeface="Cambria" pitchFamily="18" charset="0"/>
                <a:cs typeface="Times New Roman"/>
              </a:rPr>
              <a:t>normally distributed before applying normalization</a:t>
            </a:r>
            <a:r>
              <a:rPr spc="-5" dirty="0" smtClean="0">
                <a:solidFill>
                  <a:srgbClr val="124F5C"/>
                </a:solidFill>
                <a:latin typeface="Cambria" pitchFamily="18" charset="0"/>
                <a:ea typeface="Cambria" pitchFamily="18" charset="0"/>
                <a:cs typeface="Times New Roman"/>
              </a:rPr>
              <a:t>.</a:t>
            </a:r>
            <a:endParaRPr lang="en-GB" spc="-5" dirty="0" smtClean="0">
              <a:solidFill>
                <a:srgbClr val="124F5C"/>
              </a:solidFill>
              <a:latin typeface="Cambria" pitchFamily="18" charset="0"/>
              <a:ea typeface="Cambria" pitchFamily="18" charset="0"/>
              <a:cs typeface="Times New Roman"/>
            </a:endParaRPr>
          </a:p>
          <a:p>
            <a:pPr marL="12700" marR="5080">
              <a:lnSpc>
                <a:spcPct val="115100"/>
              </a:lnSpc>
              <a:spcBef>
                <a:spcPts val="600"/>
              </a:spcBef>
            </a:pPr>
            <a:r>
              <a:rPr b="1" spc="-5" dirty="0" smtClean="0">
                <a:solidFill>
                  <a:srgbClr val="124F5C"/>
                </a:solidFill>
                <a:latin typeface="Cambria" pitchFamily="18" charset="0"/>
                <a:ea typeface="Cambria" pitchFamily="18" charset="0"/>
                <a:cs typeface="Roboto Bk"/>
              </a:rPr>
              <a:t>No</a:t>
            </a:r>
            <a:r>
              <a:rPr lang="en-GB" b="1" spc="-5" dirty="0" smtClean="0">
                <a:solidFill>
                  <a:srgbClr val="124F5C"/>
                </a:solidFill>
                <a:latin typeface="Cambria" pitchFamily="18" charset="0"/>
                <a:ea typeface="Cambria" pitchFamily="18" charset="0"/>
                <a:cs typeface="Roboto Bk"/>
              </a:rPr>
              <a:t>r</a:t>
            </a:r>
            <a:r>
              <a:rPr b="1" spc="-5" dirty="0" err="1" smtClean="0">
                <a:solidFill>
                  <a:srgbClr val="124F5C"/>
                </a:solidFill>
                <a:latin typeface="Cambria" pitchFamily="18" charset="0"/>
                <a:ea typeface="Cambria" pitchFamily="18" charset="0"/>
                <a:cs typeface="Roboto Bk"/>
              </a:rPr>
              <a:t>malization</a:t>
            </a:r>
            <a:r>
              <a:rPr b="1" spc="-5" dirty="0" smtClean="0">
                <a:solidFill>
                  <a:srgbClr val="124F5C"/>
                </a:solidFill>
                <a:latin typeface="Cambria" pitchFamily="18" charset="0"/>
                <a:ea typeface="Cambria" pitchFamily="18" charset="0"/>
                <a:cs typeface="Roboto Bk"/>
              </a:rPr>
              <a:t> </a:t>
            </a:r>
            <a:r>
              <a:rPr b="1" spc="-20" dirty="0">
                <a:solidFill>
                  <a:srgbClr val="124F5C"/>
                </a:solidFill>
                <a:latin typeface="Cambria" pitchFamily="18" charset="0"/>
                <a:ea typeface="Cambria" pitchFamily="18" charset="0"/>
                <a:cs typeface="Roboto Bk"/>
              </a:rPr>
              <a:t>is </a:t>
            </a:r>
            <a:r>
              <a:rPr b="1" spc="-5" dirty="0">
                <a:solidFill>
                  <a:srgbClr val="124F5C"/>
                </a:solidFill>
                <a:latin typeface="Cambria" pitchFamily="18" charset="0"/>
                <a:ea typeface="Cambria" pitchFamily="18" charset="0"/>
                <a:cs typeface="Roboto Bk"/>
              </a:rPr>
              <a:t>one of </a:t>
            </a:r>
            <a:r>
              <a:rPr b="1" spc="-15" dirty="0">
                <a:solidFill>
                  <a:srgbClr val="124F5C"/>
                </a:solidFill>
                <a:latin typeface="Cambria" pitchFamily="18" charset="0"/>
                <a:ea typeface="Cambria" pitchFamily="18" charset="0"/>
                <a:cs typeface="Roboto Bk"/>
              </a:rPr>
              <a:t>the </a:t>
            </a:r>
            <a:r>
              <a:rPr b="1" spc="5" dirty="0" err="1" smtClean="0">
                <a:solidFill>
                  <a:srgbClr val="124F5C"/>
                </a:solidFill>
                <a:latin typeface="Cambria" pitchFamily="18" charset="0"/>
                <a:ea typeface="Cambria" pitchFamily="18" charset="0"/>
                <a:cs typeface="Roboto Bk"/>
              </a:rPr>
              <a:t>featu</a:t>
            </a:r>
            <a:r>
              <a:rPr lang="en-GB" b="1" spc="5" dirty="0" smtClean="0">
                <a:solidFill>
                  <a:srgbClr val="124F5C"/>
                </a:solidFill>
                <a:latin typeface="Cambria" pitchFamily="18" charset="0"/>
                <a:ea typeface="Cambria" pitchFamily="18" charset="0"/>
                <a:cs typeface="Roboto Bk"/>
              </a:rPr>
              <a:t>r</a:t>
            </a:r>
            <a:r>
              <a:rPr b="1" spc="5" dirty="0" smtClean="0">
                <a:solidFill>
                  <a:srgbClr val="124F5C"/>
                </a:solidFill>
                <a:latin typeface="Cambria" pitchFamily="18" charset="0"/>
                <a:ea typeface="Cambria" pitchFamily="18" charset="0"/>
                <a:cs typeface="Roboto Bk"/>
              </a:rPr>
              <a:t>e </a:t>
            </a:r>
            <a:r>
              <a:rPr b="1" spc="-15" dirty="0">
                <a:solidFill>
                  <a:srgbClr val="124F5C"/>
                </a:solidFill>
                <a:latin typeface="Cambria" pitchFamily="18" charset="0"/>
                <a:ea typeface="Cambria" pitchFamily="18" charset="0"/>
                <a:cs typeface="Roboto Bk"/>
              </a:rPr>
              <a:t>scaling techniques. </a:t>
            </a:r>
            <a:r>
              <a:rPr b="1" spc="5" dirty="0">
                <a:solidFill>
                  <a:srgbClr val="124F5C"/>
                </a:solidFill>
                <a:latin typeface="Cambria" pitchFamily="18" charset="0"/>
                <a:ea typeface="Cambria" pitchFamily="18" charset="0"/>
                <a:cs typeface="Roboto Bk"/>
              </a:rPr>
              <a:t>We </a:t>
            </a:r>
            <a:r>
              <a:rPr b="1" spc="-5" dirty="0" smtClean="0">
                <a:solidFill>
                  <a:srgbClr val="124F5C"/>
                </a:solidFill>
                <a:latin typeface="Cambria" pitchFamily="18" charset="0"/>
                <a:ea typeface="Cambria" pitchFamily="18" charset="0"/>
                <a:cs typeface="Roboto Bk"/>
              </a:rPr>
              <a:t>pa</a:t>
            </a:r>
            <a:r>
              <a:rPr lang="en-GB" b="1" spc="-5" dirty="0" smtClean="0">
                <a:solidFill>
                  <a:srgbClr val="124F5C"/>
                </a:solidFill>
                <a:latin typeface="Cambria" pitchFamily="18" charset="0"/>
                <a:ea typeface="Cambria" pitchFamily="18" charset="0"/>
                <a:cs typeface="Roboto Bk"/>
              </a:rPr>
              <a:t>r</a:t>
            </a:r>
            <a:r>
              <a:rPr b="1" spc="-5" dirty="0" err="1" smtClean="0">
                <a:solidFill>
                  <a:srgbClr val="124F5C"/>
                </a:solidFill>
                <a:latin typeface="Cambria" pitchFamily="18" charset="0"/>
                <a:ea typeface="Cambria" pitchFamily="18" charset="0"/>
                <a:cs typeface="Roboto Bk"/>
              </a:rPr>
              <a:t>ticula</a:t>
            </a:r>
            <a:r>
              <a:rPr lang="en-GB" b="1" spc="-5" dirty="0" smtClean="0">
                <a:solidFill>
                  <a:srgbClr val="124F5C"/>
                </a:solidFill>
                <a:latin typeface="Cambria" pitchFamily="18" charset="0"/>
                <a:ea typeface="Cambria" pitchFamily="18" charset="0"/>
                <a:cs typeface="Roboto Bk"/>
              </a:rPr>
              <a:t>r</a:t>
            </a:r>
            <a:r>
              <a:rPr b="1" spc="-5" dirty="0" err="1" smtClean="0">
                <a:solidFill>
                  <a:srgbClr val="124F5C"/>
                </a:solidFill>
                <a:latin typeface="Cambria" pitchFamily="18" charset="0"/>
                <a:ea typeface="Cambria" pitchFamily="18" charset="0"/>
                <a:cs typeface="Roboto Bk"/>
              </a:rPr>
              <a:t>ly</a:t>
            </a:r>
            <a:r>
              <a:rPr b="1" spc="-5" dirty="0" smtClean="0">
                <a:solidFill>
                  <a:srgbClr val="124F5C"/>
                </a:solidFill>
                <a:latin typeface="Cambria" pitchFamily="18" charset="0"/>
                <a:ea typeface="Cambria" pitchFamily="18" charset="0"/>
                <a:cs typeface="Roboto Bk"/>
              </a:rPr>
              <a:t> </a:t>
            </a:r>
            <a:r>
              <a:rPr b="1" spc="-25" dirty="0">
                <a:solidFill>
                  <a:srgbClr val="124F5C"/>
                </a:solidFill>
                <a:latin typeface="Cambria" pitchFamily="18" charset="0"/>
                <a:ea typeface="Cambria" pitchFamily="18" charset="0"/>
                <a:cs typeface="Roboto Bk"/>
              </a:rPr>
              <a:t>apply </a:t>
            </a:r>
            <a:r>
              <a:rPr b="1" spc="-20" dirty="0">
                <a:solidFill>
                  <a:srgbClr val="124F5C"/>
                </a:solidFill>
                <a:latin typeface="Cambria" pitchFamily="18" charset="0"/>
                <a:ea typeface="Cambria" pitchFamily="18" charset="0"/>
                <a:cs typeface="Roboto Bk"/>
              </a:rPr>
              <a:t> </a:t>
            </a:r>
            <a:endParaRPr lang="en-GB" b="1" spc="-20" dirty="0" smtClean="0">
              <a:solidFill>
                <a:srgbClr val="124F5C"/>
              </a:solidFill>
              <a:latin typeface="Cambria" pitchFamily="18" charset="0"/>
              <a:ea typeface="Cambria" pitchFamily="18" charset="0"/>
              <a:cs typeface="Roboto Bk"/>
            </a:endParaRPr>
          </a:p>
          <a:p>
            <a:pPr marL="12700" marR="5080">
              <a:lnSpc>
                <a:spcPct val="115100"/>
              </a:lnSpc>
              <a:spcBef>
                <a:spcPts val="600"/>
              </a:spcBef>
            </a:pPr>
            <a:r>
              <a:rPr b="1" spc="-10" dirty="0" smtClean="0">
                <a:solidFill>
                  <a:srgbClr val="124F5C"/>
                </a:solidFill>
                <a:latin typeface="Cambria" pitchFamily="18" charset="0"/>
                <a:ea typeface="Cambria" pitchFamily="18" charset="0"/>
                <a:cs typeface="Roboto Bk"/>
              </a:rPr>
              <a:t>no</a:t>
            </a:r>
            <a:r>
              <a:rPr lang="en-GB" b="1" spc="-10" dirty="0" smtClean="0">
                <a:solidFill>
                  <a:srgbClr val="124F5C"/>
                </a:solidFill>
                <a:latin typeface="Cambria" pitchFamily="18" charset="0"/>
                <a:ea typeface="Cambria" pitchFamily="18" charset="0"/>
                <a:cs typeface="Roboto Bk"/>
              </a:rPr>
              <a:t>r</a:t>
            </a:r>
            <a:r>
              <a:rPr b="1" spc="-10" dirty="0" err="1" smtClean="0">
                <a:solidFill>
                  <a:srgbClr val="124F5C"/>
                </a:solidFill>
                <a:latin typeface="Cambria" pitchFamily="18" charset="0"/>
                <a:ea typeface="Cambria" pitchFamily="18" charset="0"/>
                <a:cs typeface="Roboto Bk"/>
              </a:rPr>
              <a:t>malization</a:t>
            </a:r>
            <a:r>
              <a:rPr b="1" spc="-10" dirty="0" smtClean="0">
                <a:solidFill>
                  <a:srgbClr val="124F5C"/>
                </a:solidFill>
                <a:latin typeface="Cambria" pitchFamily="18" charset="0"/>
                <a:ea typeface="Cambria" pitchFamily="18" charset="0"/>
                <a:cs typeface="Roboto Bk"/>
              </a:rPr>
              <a:t> </a:t>
            </a:r>
            <a:r>
              <a:rPr b="1" dirty="0">
                <a:solidFill>
                  <a:srgbClr val="124F5C"/>
                </a:solidFill>
                <a:latin typeface="Cambria" pitchFamily="18" charset="0"/>
                <a:ea typeface="Cambria" pitchFamily="18" charset="0"/>
                <a:cs typeface="Roboto Bk"/>
              </a:rPr>
              <a:t>when </a:t>
            </a:r>
            <a:r>
              <a:rPr b="1" spc="-15" dirty="0">
                <a:solidFill>
                  <a:srgbClr val="124F5C"/>
                </a:solidFill>
                <a:latin typeface="Cambria" pitchFamily="18" charset="0"/>
                <a:ea typeface="Cambria" pitchFamily="18" charset="0"/>
                <a:cs typeface="Roboto Bk"/>
              </a:rPr>
              <a:t>the </a:t>
            </a:r>
            <a:r>
              <a:rPr b="1" dirty="0">
                <a:solidFill>
                  <a:srgbClr val="124F5C"/>
                </a:solidFill>
                <a:latin typeface="Cambria" pitchFamily="18" charset="0"/>
                <a:ea typeface="Cambria" pitchFamily="18" charset="0"/>
                <a:cs typeface="Roboto Bk"/>
              </a:rPr>
              <a:t>data </a:t>
            </a:r>
            <a:r>
              <a:rPr b="1" spc="-20" dirty="0">
                <a:solidFill>
                  <a:srgbClr val="124F5C"/>
                </a:solidFill>
                <a:latin typeface="Cambria" pitchFamily="18" charset="0"/>
                <a:ea typeface="Cambria" pitchFamily="18" charset="0"/>
                <a:cs typeface="Roboto Bk"/>
              </a:rPr>
              <a:t>is </a:t>
            </a:r>
            <a:r>
              <a:rPr b="1" dirty="0">
                <a:solidFill>
                  <a:srgbClr val="124F5C"/>
                </a:solidFill>
                <a:latin typeface="Cambria" pitchFamily="18" charset="0"/>
                <a:ea typeface="Cambria" pitchFamily="18" charset="0"/>
                <a:cs typeface="Roboto Bk"/>
              </a:rPr>
              <a:t>skewed </a:t>
            </a:r>
            <a:r>
              <a:rPr b="1" spc="-5" dirty="0">
                <a:solidFill>
                  <a:srgbClr val="124F5C"/>
                </a:solidFill>
                <a:latin typeface="Cambria" pitchFamily="18" charset="0"/>
                <a:ea typeface="Cambria" pitchFamily="18" charset="0"/>
                <a:cs typeface="Roboto Bk"/>
              </a:rPr>
              <a:t>on </a:t>
            </a:r>
            <a:r>
              <a:rPr b="1" spc="-5" dirty="0" err="1" smtClean="0">
                <a:solidFill>
                  <a:srgbClr val="124F5C"/>
                </a:solidFill>
                <a:latin typeface="Cambria" pitchFamily="18" charset="0"/>
                <a:ea typeface="Cambria" pitchFamily="18" charset="0"/>
                <a:cs typeface="Roboto Bk"/>
              </a:rPr>
              <a:t>eithe</a:t>
            </a:r>
            <a:r>
              <a:rPr lang="en-GB" b="1" spc="-5" dirty="0" smtClean="0">
                <a:solidFill>
                  <a:srgbClr val="124F5C"/>
                </a:solidFill>
                <a:latin typeface="Cambria" pitchFamily="18" charset="0"/>
                <a:ea typeface="Cambria" pitchFamily="18" charset="0"/>
                <a:cs typeface="Roboto Bk"/>
              </a:rPr>
              <a:t>r</a:t>
            </a:r>
            <a:r>
              <a:rPr b="1" spc="-5" dirty="0" smtClean="0">
                <a:solidFill>
                  <a:srgbClr val="124F5C"/>
                </a:solidFill>
                <a:latin typeface="Cambria" pitchFamily="18" charset="0"/>
                <a:ea typeface="Cambria" pitchFamily="18" charset="0"/>
                <a:cs typeface="Roboto Bk"/>
              </a:rPr>
              <a:t> </a:t>
            </a:r>
            <a:r>
              <a:rPr b="1" spc="-10" dirty="0">
                <a:solidFill>
                  <a:srgbClr val="124F5C"/>
                </a:solidFill>
                <a:latin typeface="Cambria" pitchFamily="18" charset="0"/>
                <a:ea typeface="Cambria" pitchFamily="18" charset="0"/>
                <a:cs typeface="Roboto Bk"/>
              </a:rPr>
              <a:t>axis </a:t>
            </a:r>
            <a:r>
              <a:rPr b="1" spc="-30" dirty="0">
                <a:solidFill>
                  <a:srgbClr val="124F5C"/>
                </a:solidFill>
                <a:latin typeface="Cambria" pitchFamily="18" charset="0"/>
                <a:ea typeface="Cambria" pitchFamily="18" charset="0"/>
                <a:cs typeface="Roboto Bk"/>
              </a:rPr>
              <a:t>i.e. </a:t>
            </a:r>
            <a:r>
              <a:rPr b="1" dirty="0">
                <a:solidFill>
                  <a:srgbClr val="124F5C"/>
                </a:solidFill>
                <a:latin typeface="Cambria" pitchFamily="18" charset="0"/>
                <a:ea typeface="Cambria" pitchFamily="18" charset="0"/>
                <a:cs typeface="Roboto Bk"/>
              </a:rPr>
              <a:t>when </a:t>
            </a:r>
            <a:r>
              <a:rPr b="1" spc="-15" dirty="0">
                <a:solidFill>
                  <a:srgbClr val="124F5C"/>
                </a:solidFill>
                <a:latin typeface="Cambria" pitchFamily="18" charset="0"/>
                <a:ea typeface="Cambria" pitchFamily="18" charset="0"/>
                <a:cs typeface="Roboto Bk"/>
              </a:rPr>
              <a:t>the </a:t>
            </a:r>
            <a:r>
              <a:rPr b="1" dirty="0">
                <a:solidFill>
                  <a:srgbClr val="124F5C"/>
                </a:solidFill>
                <a:latin typeface="Cambria" pitchFamily="18" charset="0"/>
                <a:ea typeface="Cambria" pitchFamily="18" charset="0"/>
                <a:cs typeface="Roboto Bk"/>
              </a:rPr>
              <a:t>data </a:t>
            </a:r>
            <a:r>
              <a:rPr b="1" spc="5" dirty="0">
                <a:solidFill>
                  <a:srgbClr val="124F5C"/>
                </a:solidFill>
                <a:latin typeface="Cambria" pitchFamily="18" charset="0"/>
                <a:ea typeface="Cambria" pitchFamily="18" charset="0"/>
                <a:cs typeface="Roboto Bk"/>
              </a:rPr>
              <a:t>does </a:t>
            </a:r>
            <a:r>
              <a:rPr b="1" spc="-15" dirty="0" smtClean="0">
                <a:solidFill>
                  <a:srgbClr val="124F5C"/>
                </a:solidFill>
                <a:latin typeface="Cambria" pitchFamily="18" charset="0"/>
                <a:ea typeface="Cambria" pitchFamily="18" charset="0"/>
                <a:cs typeface="Roboto Bk"/>
              </a:rPr>
              <a:t>not</a:t>
            </a:r>
            <a:endParaRPr lang="en-GB" b="1" spc="-15" dirty="0" smtClean="0">
              <a:solidFill>
                <a:srgbClr val="124F5C"/>
              </a:solidFill>
              <a:latin typeface="Cambria" pitchFamily="18" charset="0"/>
              <a:ea typeface="Cambria" pitchFamily="18" charset="0"/>
              <a:cs typeface="Roboto Bk"/>
            </a:endParaRPr>
          </a:p>
          <a:p>
            <a:pPr marL="12700" marR="5080">
              <a:lnSpc>
                <a:spcPct val="115100"/>
              </a:lnSpc>
              <a:spcBef>
                <a:spcPts val="600"/>
              </a:spcBef>
            </a:pPr>
            <a:r>
              <a:rPr b="1" spc="-10" dirty="0" smtClean="0">
                <a:solidFill>
                  <a:srgbClr val="124F5C"/>
                </a:solidFill>
                <a:latin typeface="Cambria" pitchFamily="18" charset="0"/>
                <a:ea typeface="Cambria" pitchFamily="18" charset="0"/>
                <a:cs typeface="Roboto Bk"/>
              </a:rPr>
              <a:t>follow </a:t>
            </a:r>
            <a:r>
              <a:rPr b="1" spc="-15" dirty="0">
                <a:solidFill>
                  <a:srgbClr val="124F5C"/>
                </a:solidFill>
                <a:latin typeface="Cambria" pitchFamily="18" charset="0"/>
                <a:ea typeface="Cambria" pitchFamily="18" charset="0"/>
                <a:cs typeface="Roboto Bk"/>
              </a:rPr>
              <a:t>the </a:t>
            </a:r>
            <a:r>
              <a:rPr b="1" spc="-5" dirty="0">
                <a:solidFill>
                  <a:srgbClr val="124F5C"/>
                </a:solidFill>
                <a:latin typeface="Cambria" pitchFamily="18" charset="0"/>
                <a:ea typeface="Cambria" pitchFamily="18" charset="0"/>
                <a:cs typeface="Roboto Bk"/>
              </a:rPr>
              <a:t>Gaussian </a:t>
            </a:r>
            <a:r>
              <a:rPr b="1" spc="-15" dirty="0" err="1" smtClean="0">
                <a:solidFill>
                  <a:srgbClr val="124F5C"/>
                </a:solidFill>
                <a:latin typeface="Cambria" pitchFamily="18" charset="0"/>
                <a:ea typeface="Cambria" pitchFamily="18" charset="0"/>
                <a:cs typeface="Roboto Bk"/>
              </a:rPr>
              <a:t>dist</a:t>
            </a:r>
            <a:r>
              <a:rPr lang="en-GB" b="1" spc="-15" dirty="0" smtClean="0">
                <a:solidFill>
                  <a:srgbClr val="124F5C"/>
                </a:solidFill>
                <a:latin typeface="Cambria" pitchFamily="18" charset="0"/>
                <a:ea typeface="Cambria" pitchFamily="18" charset="0"/>
                <a:cs typeface="Roboto Bk"/>
              </a:rPr>
              <a:t>r</a:t>
            </a:r>
            <a:r>
              <a:rPr b="1" spc="-15" dirty="0" err="1" smtClean="0">
                <a:solidFill>
                  <a:srgbClr val="124F5C"/>
                </a:solidFill>
                <a:latin typeface="Cambria" pitchFamily="18" charset="0"/>
                <a:ea typeface="Cambria" pitchFamily="18" charset="0"/>
                <a:cs typeface="Roboto Bk"/>
              </a:rPr>
              <a:t>ibution</a:t>
            </a:r>
            <a:r>
              <a:rPr b="1" spc="-15" dirty="0">
                <a:solidFill>
                  <a:srgbClr val="124F5C"/>
                </a:solidFill>
                <a:latin typeface="Cambria" pitchFamily="18" charset="0"/>
                <a:ea typeface="Cambria" pitchFamily="18" charset="0"/>
                <a:cs typeface="Roboto Bk"/>
              </a:rPr>
              <a:t>. </a:t>
            </a:r>
            <a:r>
              <a:rPr b="1" spc="-25" dirty="0">
                <a:solidFill>
                  <a:srgbClr val="124F5C"/>
                </a:solidFill>
                <a:latin typeface="Cambria" pitchFamily="18" charset="0"/>
                <a:ea typeface="Cambria" pitchFamily="18" charset="0"/>
                <a:cs typeface="Roboto Bk"/>
              </a:rPr>
              <a:t>In </a:t>
            </a:r>
            <a:r>
              <a:rPr b="1" spc="-15" dirty="0" smtClean="0">
                <a:solidFill>
                  <a:srgbClr val="124F5C"/>
                </a:solidFill>
                <a:latin typeface="Cambria" pitchFamily="18" charset="0"/>
                <a:ea typeface="Cambria" pitchFamily="18" charset="0"/>
                <a:cs typeface="Roboto Bk"/>
              </a:rPr>
              <a:t>no</a:t>
            </a:r>
            <a:r>
              <a:rPr lang="en-GB" b="1" spc="-15" dirty="0" smtClean="0">
                <a:solidFill>
                  <a:srgbClr val="124F5C"/>
                </a:solidFill>
                <a:latin typeface="Cambria" pitchFamily="18" charset="0"/>
                <a:ea typeface="Cambria" pitchFamily="18" charset="0"/>
                <a:cs typeface="Roboto Bk"/>
              </a:rPr>
              <a:t>r</a:t>
            </a:r>
            <a:r>
              <a:rPr b="1" spc="-15" dirty="0" err="1" smtClean="0">
                <a:solidFill>
                  <a:srgbClr val="124F5C"/>
                </a:solidFill>
                <a:latin typeface="Cambria" pitchFamily="18" charset="0"/>
                <a:ea typeface="Cambria" pitchFamily="18" charset="0"/>
                <a:cs typeface="Roboto Bk"/>
              </a:rPr>
              <a:t>malization</a:t>
            </a:r>
            <a:r>
              <a:rPr b="1" spc="-15" dirty="0">
                <a:solidFill>
                  <a:srgbClr val="124F5C"/>
                </a:solidFill>
                <a:latin typeface="Cambria" pitchFamily="18" charset="0"/>
                <a:ea typeface="Cambria" pitchFamily="18" charset="0"/>
                <a:cs typeface="Roboto Bk"/>
              </a:rPr>
              <a:t>, </a:t>
            </a:r>
            <a:r>
              <a:rPr b="1" spc="20" dirty="0">
                <a:solidFill>
                  <a:srgbClr val="124F5C"/>
                </a:solidFill>
                <a:latin typeface="Cambria" pitchFamily="18" charset="0"/>
                <a:ea typeface="Cambria" pitchFamily="18" charset="0"/>
                <a:cs typeface="Roboto Bk"/>
              </a:rPr>
              <a:t>we </a:t>
            </a:r>
            <a:r>
              <a:rPr b="1" spc="25" dirty="0">
                <a:solidFill>
                  <a:srgbClr val="124F5C"/>
                </a:solidFill>
                <a:latin typeface="Cambria" pitchFamily="18" charset="0"/>
                <a:ea typeface="Cambria" pitchFamily="18" charset="0"/>
                <a:cs typeface="Roboto Bk"/>
              </a:rPr>
              <a:t> </a:t>
            </a:r>
            <a:r>
              <a:rPr b="1" dirty="0" err="1" smtClean="0">
                <a:solidFill>
                  <a:srgbClr val="124F5C"/>
                </a:solidFill>
                <a:latin typeface="Cambria" pitchFamily="18" charset="0"/>
                <a:ea typeface="Cambria" pitchFamily="18" charset="0"/>
                <a:cs typeface="Roboto Bk"/>
              </a:rPr>
              <a:t>conve</a:t>
            </a:r>
            <a:r>
              <a:rPr lang="en-GB" b="1" dirty="0" smtClean="0">
                <a:solidFill>
                  <a:srgbClr val="124F5C"/>
                </a:solidFill>
                <a:latin typeface="Cambria" pitchFamily="18" charset="0"/>
                <a:ea typeface="Cambria" pitchFamily="18" charset="0"/>
                <a:cs typeface="Roboto Bk"/>
              </a:rPr>
              <a:t>r</a:t>
            </a:r>
            <a:r>
              <a:rPr b="1" dirty="0" smtClean="0">
                <a:solidFill>
                  <a:srgbClr val="124F5C"/>
                </a:solidFill>
                <a:latin typeface="Cambria" pitchFamily="18" charset="0"/>
                <a:ea typeface="Cambria" pitchFamily="18" charset="0"/>
                <a:cs typeface="Roboto Bk"/>
              </a:rPr>
              <a:t>t </a:t>
            </a:r>
            <a:r>
              <a:rPr b="1" spc="-15" dirty="0">
                <a:solidFill>
                  <a:srgbClr val="124F5C"/>
                </a:solidFill>
                <a:latin typeface="Cambria" pitchFamily="18" charset="0"/>
                <a:ea typeface="Cambria" pitchFamily="18" charset="0"/>
                <a:cs typeface="Roboto Bk"/>
              </a:rPr>
              <a:t>the </a:t>
            </a:r>
            <a:r>
              <a:rPr b="1" dirty="0">
                <a:solidFill>
                  <a:srgbClr val="124F5C"/>
                </a:solidFill>
                <a:latin typeface="Cambria" pitchFamily="18" charset="0"/>
                <a:ea typeface="Cambria" pitchFamily="18" charset="0"/>
                <a:cs typeface="Roboto Bk"/>
              </a:rPr>
              <a:t>data </a:t>
            </a:r>
            <a:r>
              <a:rPr b="1" spc="5" dirty="0" err="1" smtClean="0">
                <a:solidFill>
                  <a:srgbClr val="124F5C"/>
                </a:solidFill>
                <a:latin typeface="Cambria" pitchFamily="18" charset="0"/>
                <a:ea typeface="Cambria" pitchFamily="18" charset="0"/>
                <a:cs typeface="Roboto Bk"/>
              </a:rPr>
              <a:t>featu</a:t>
            </a:r>
            <a:r>
              <a:rPr lang="en-GB" b="1" spc="5" dirty="0" smtClean="0">
                <a:solidFill>
                  <a:srgbClr val="124F5C"/>
                </a:solidFill>
                <a:latin typeface="Cambria" pitchFamily="18" charset="0"/>
                <a:ea typeface="Cambria" pitchFamily="18" charset="0"/>
                <a:cs typeface="Roboto Bk"/>
              </a:rPr>
              <a:t>r</a:t>
            </a:r>
            <a:r>
              <a:rPr b="1" spc="5" dirty="0" err="1" smtClean="0">
                <a:solidFill>
                  <a:srgbClr val="124F5C"/>
                </a:solidFill>
                <a:latin typeface="Cambria" pitchFamily="18" charset="0"/>
                <a:ea typeface="Cambria" pitchFamily="18" charset="0"/>
                <a:cs typeface="Roboto Bk"/>
              </a:rPr>
              <a:t>es</a:t>
            </a:r>
            <a:r>
              <a:rPr b="1" spc="5" dirty="0" smtClean="0">
                <a:solidFill>
                  <a:srgbClr val="124F5C"/>
                </a:solidFill>
                <a:latin typeface="Cambria" pitchFamily="18" charset="0"/>
                <a:ea typeface="Cambria" pitchFamily="18" charset="0"/>
                <a:cs typeface="Roboto Bk"/>
              </a:rPr>
              <a:t> </a:t>
            </a:r>
            <a:r>
              <a:rPr b="1" spc="-5" dirty="0">
                <a:solidFill>
                  <a:srgbClr val="124F5C"/>
                </a:solidFill>
                <a:latin typeface="Cambria" pitchFamily="18" charset="0"/>
                <a:ea typeface="Cambria" pitchFamily="18" charset="0"/>
                <a:cs typeface="Roboto Bk"/>
              </a:rPr>
              <a:t>of </a:t>
            </a:r>
            <a:endParaRPr lang="en-GB" b="1" spc="-5" dirty="0" smtClean="0">
              <a:solidFill>
                <a:srgbClr val="124F5C"/>
              </a:solidFill>
              <a:latin typeface="Cambria" pitchFamily="18" charset="0"/>
              <a:ea typeface="Cambria" pitchFamily="18" charset="0"/>
              <a:cs typeface="Roboto Bk"/>
            </a:endParaRPr>
          </a:p>
          <a:p>
            <a:pPr marL="12700" marR="5080">
              <a:lnSpc>
                <a:spcPct val="115100"/>
              </a:lnSpc>
              <a:spcBef>
                <a:spcPts val="600"/>
              </a:spcBef>
            </a:pPr>
            <a:r>
              <a:rPr b="1" spc="-5" dirty="0" err="1" smtClean="0">
                <a:solidFill>
                  <a:srgbClr val="124F5C"/>
                </a:solidFill>
                <a:latin typeface="Cambria" pitchFamily="18" charset="0"/>
                <a:ea typeface="Cambria" pitchFamily="18" charset="0"/>
                <a:cs typeface="Roboto Bk"/>
              </a:rPr>
              <a:t>diffe</a:t>
            </a:r>
            <a:r>
              <a:rPr lang="en-GB" b="1" spc="-5" dirty="0" smtClean="0">
                <a:solidFill>
                  <a:srgbClr val="124F5C"/>
                </a:solidFill>
                <a:latin typeface="Cambria" pitchFamily="18" charset="0"/>
                <a:ea typeface="Cambria" pitchFamily="18" charset="0"/>
                <a:cs typeface="Roboto Bk"/>
              </a:rPr>
              <a:t>r</a:t>
            </a:r>
            <a:r>
              <a:rPr b="1" spc="-5" dirty="0" err="1" smtClean="0">
                <a:solidFill>
                  <a:srgbClr val="124F5C"/>
                </a:solidFill>
                <a:latin typeface="Cambria" pitchFamily="18" charset="0"/>
                <a:ea typeface="Cambria" pitchFamily="18" charset="0"/>
                <a:cs typeface="Roboto Bk"/>
              </a:rPr>
              <a:t>ent</a:t>
            </a:r>
            <a:r>
              <a:rPr b="1" spc="-5" dirty="0" smtClean="0">
                <a:solidFill>
                  <a:srgbClr val="124F5C"/>
                </a:solidFill>
                <a:latin typeface="Cambria" pitchFamily="18" charset="0"/>
                <a:ea typeface="Cambria" pitchFamily="18" charset="0"/>
                <a:cs typeface="Roboto Bk"/>
              </a:rPr>
              <a:t> </a:t>
            </a:r>
            <a:r>
              <a:rPr b="1" dirty="0">
                <a:solidFill>
                  <a:srgbClr val="124F5C"/>
                </a:solidFill>
                <a:latin typeface="Cambria" pitchFamily="18" charset="0"/>
                <a:ea typeface="Cambria" pitchFamily="18" charset="0"/>
                <a:cs typeface="Roboto Bk"/>
              </a:rPr>
              <a:t>scales </a:t>
            </a:r>
            <a:r>
              <a:rPr b="1" spc="-10" dirty="0">
                <a:solidFill>
                  <a:srgbClr val="124F5C"/>
                </a:solidFill>
                <a:latin typeface="Cambria" pitchFamily="18" charset="0"/>
                <a:ea typeface="Cambria" pitchFamily="18" charset="0"/>
                <a:cs typeface="Roboto Bk"/>
              </a:rPr>
              <a:t>to </a:t>
            </a:r>
            <a:r>
              <a:rPr b="1" spc="15" dirty="0">
                <a:solidFill>
                  <a:srgbClr val="124F5C"/>
                </a:solidFill>
                <a:latin typeface="Cambria" pitchFamily="18" charset="0"/>
                <a:ea typeface="Cambria" pitchFamily="18" charset="0"/>
                <a:cs typeface="Roboto Bk"/>
              </a:rPr>
              <a:t>a </a:t>
            </a:r>
            <a:r>
              <a:rPr b="1" spc="5" dirty="0">
                <a:solidFill>
                  <a:srgbClr val="124F5C"/>
                </a:solidFill>
                <a:latin typeface="Cambria" pitchFamily="18" charset="0"/>
                <a:ea typeface="Cambria" pitchFamily="18" charset="0"/>
                <a:cs typeface="Roboto Bk"/>
              </a:rPr>
              <a:t>common </a:t>
            </a:r>
            <a:r>
              <a:rPr b="1" spc="-5" dirty="0">
                <a:solidFill>
                  <a:srgbClr val="124F5C"/>
                </a:solidFill>
                <a:latin typeface="Cambria" pitchFamily="18" charset="0"/>
                <a:ea typeface="Cambria" pitchFamily="18" charset="0"/>
                <a:cs typeface="Roboto Bk"/>
              </a:rPr>
              <a:t>scale </a:t>
            </a:r>
            <a:r>
              <a:rPr b="1" spc="-10" dirty="0">
                <a:solidFill>
                  <a:srgbClr val="124F5C"/>
                </a:solidFill>
                <a:latin typeface="Cambria" pitchFamily="18" charset="0"/>
                <a:ea typeface="Cambria" pitchFamily="18" charset="0"/>
                <a:cs typeface="Roboto Bk"/>
              </a:rPr>
              <a:t>which </a:t>
            </a:r>
            <a:r>
              <a:rPr b="1" spc="10" dirty="0" err="1" smtClean="0">
                <a:solidFill>
                  <a:srgbClr val="124F5C"/>
                </a:solidFill>
                <a:latin typeface="Cambria" pitchFamily="18" charset="0"/>
                <a:ea typeface="Cambria" pitchFamily="18" charset="0"/>
                <a:cs typeface="Roboto Bk"/>
              </a:rPr>
              <a:t>fu</a:t>
            </a:r>
            <a:r>
              <a:rPr lang="en-GB" b="1" spc="10" dirty="0" smtClean="0">
                <a:solidFill>
                  <a:srgbClr val="124F5C"/>
                </a:solidFill>
                <a:latin typeface="Cambria" pitchFamily="18" charset="0"/>
                <a:ea typeface="Cambria" pitchFamily="18" charset="0"/>
                <a:cs typeface="Roboto Bk"/>
              </a:rPr>
              <a:t>r</a:t>
            </a:r>
            <a:r>
              <a:rPr b="1" spc="10" dirty="0" smtClean="0">
                <a:solidFill>
                  <a:srgbClr val="124F5C"/>
                </a:solidFill>
                <a:latin typeface="Cambria" pitchFamily="18" charset="0"/>
                <a:ea typeface="Cambria" pitchFamily="18" charset="0"/>
                <a:cs typeface="Roboto Bk"/>
              </a:rPr>
              <a:t>the</a:t>
            </a:r>
            <a:r>
              <a:rPr lang="en-GB" b="1" spc="10" dirty="0" smtClean="0">
                <a:solidFill>
                  <a:srgbClr val="124F5C"/>
                </a:solidFill>
                <a:latin typeface="Cambria" pitchFamily="18" charset="0"/>
                <a:ea typeface="Cambria" pitchFamily="18" charset="0"/>
                <a:cs typeface="Roboto Bk"/>
              </a:rPr>
              <a:t>r</a:t>
            </a:r>
            <a:r>
              <a:rPr b="1" spc="10" dirty="0" smtClean="0">
                <a:solidFill>
                  <a:srgbClr val="124F5C"/>
                </a:solidFill>
                <a:latin typeface="Cambria" pitchFamily="18" charset="0"/>
                <a:ea typeface="Cambria" pitchFamily="18" charset="0"/>
                <a:cs typeface="Roboto Bk"/>
              </a:rPr>
              <a:t> </a:t>
            </a:r>
            <a:r>
              <a:rPr b="1" dirty="0">
                <a:solidFill>
                  <a:srgbClr val="124F5C"/>
                </a:solidFill>
                <a:latin typeface="Cambria" pitchFamily="18" charset="0"/>
                <a:ea typeface="Cambria" pitchFamily="18" charset="0"/>
                <a:cs typeface="Roboto Bk"/>
              </a:rPr>
              <a:t>makes </a:t>
            </a:r>
            <a:r>
              <a:rPr b="1" spc="-35" dirty="0">
                <a:solidFill>
                  <a:srgbClr val="124F5C"/>
                </a:solidFill>
                <a:latin typeface="Cambria" pitchFamily="18" charset="0"/>
                <a:ea typeface="Cambria" pitchFamily="18" charset="0"/>
                <a:cs typeface="Roboto Bk"/>
              </a:rPr>
              <a:t>it </a:t>
            </a:r>
            <a:r>
              <a:rPr b="1" spc="-10" dirty="0">
                <a:solidFill>
                  <a:srgbClr val="124F5C"/>
                </a:solidFill>
                <a:latin typeface="Cambria" pitchFamily="18" charset="0"/>
                <a:ea typeface="Cambria" pitchFamily="18" charset="0"/>
                <a:cs typeface="Roboto Bk"/>
              </a:rPr>
              <a:t>easy </a:t>
            </a:r>
            <a:r>
              <a:rPr b="1" spc="15" dirty="0" err="1" smtClean="0">
                <a:solidFill>
                  <a:srgbClr val="124F5C"/>
                </a:solidFill>
                <a:latin typeface="Cambria" pitchFamily="18" charset="0"/>
                <a:ea typeface="Cambria" pitchFamily="18" charset="0"/>
                <a:cs typeface="Roboto Bk"/>
              </a:rPr>
              <a:t>fo</a:t>
            </a:r>
            <a:r>
              <a:rPr lang="en-GB" b="1" spc="15" dirty="0" smtClean="0">
                <a:solidFill>
                  <a:srgbClr val="124F5C"/>
                </a:solidFill>
                <a:latin typeface="Cambria" pitchFamily="18" charset="0"/>
                <a:ea typeface="Cambria" pitchFamily="18" charset="0"/>
                <a:cs typeface="Roboto Bk"/>
              </a:rPr>
              <a:t>r</a:t>
            </a:r>
            <a:r>
              <a:rPr b="1" spc="15" dirty="0" smtClean="0">
                <a:solidFill>
                  <a:srgbClr val="124F5C"/>
                </a:solidFill>
                <a:latin typeface="Cambria" pitchFamily="18" charset="0"/>
                <a:ea typeface="Cambria" pitchFamily="18" charset="0"/>
                <a:cs typeface="Roboto Bk"/>
              </a:rPr>
              <a:t> </a:t>
            </a:r>
            <a:r>
              <a:rPr b="1" spc="-15" dirty="0">
                <a:solidFill>
                  <a:srgbClr val="124F5C"/>
                </a:solidFill>
                <a:latin typeface="Cambria" pitchFamily="18" charset="0"/>
                <a:ea typeface="Cambria" pitchFamily="18" charset="0"/>
                <a:cs typeface="Roboto Bk"/>
              </a:rPr>
              <a:t>the </a:t>
            </a:r>
            <a:r>
              <a:rPr b="1" dirty="0">
                <a:solidFill>
                  <a:srgbClr val="124F5C"/>
                </a:solidFill>
                <a:latin typeface="Cambria" pitchFamily="18" charset="0"/>
                <a:ea typeface="Cambria" pitchFamily="18" charset="0"/>
                <a:cs typeface="Roboto Bk"/>
              </a:rPr>
              <a:t>data </a:t>
            </a:r>
            <a:r>
              <a:rPr b="1" spc="-10" dirty="0">
                <a:solidFill>
                  <a:srgbClr val="124F5C"/>
                </a:solidFill>
                <a:latin typeface="Cambria" pitchFamily="18" charset="0"/>
                <a:ea typeface="Cambria" pitchFamily="18" charset="0"/>
                <a:cs typeface="Roboto Bk"/>
              </a:rPr>
              <a:t>to </a:t>
            </a:r>
            <a:r>
              <a:rPr b="1" spc="5" dirty="0" smtClean="0">
                <a:solidFill>
                  <a:srgbClr val="124F5C"/>
                </a:solidFill>
                <a:latin typeface="Cambria" pitchFamily="18" charset="0"/>
                <a:ea typeface="Cambria" pitchFamily="18" charset="0"/>
                <a:cs typeface="Roboto Bk"/>
              </a:rPr>
              <a:t>be</a:t>
            </a:r>
            <a:endParaRPr lang="en-GB" b="1" spc="5" dirty="0" smtClean="0">
              <a:solidFill>
                <a:srgbClr val="124F5C"/>
              </a:solidFill>
              <a:latin typeface="Cambria" pitchFamily="18" charset="0"/>
              <a:ea typeface="Cambria" pitchFamily="18" charset="0"/>
              <a:cs typeface="Roboto Bk"/>
            </a:endParaRPr>
          </a:p>
          <a:p>
            <a:pPr marL="12700" marR="5080">
              <a:lnSpc>
                <a:spcPct val="115100"/>
              </a:lnSpc>
              <a:spcBef>
                <a:spcPts val="600"/>
              </a:spcBef>
            </a:pPr>
            <a:r>
              <a:rPr b="1" spc="5" dirty="0" smtClean="0">
                <a:solidFill>
                  <a:srgbClr val="124F5C"/>
                </a:solidFill>
                <a:latin typeface="Cambria" pitchFamily="18" charset="0"/>
                <a:ea typeface="Cambria" pitchFamily="18" charset="0"/>
                <a:cs typeface="Roboto Bk"/>
              </a:rPr>
              <a:t> </a:t>
            </a:r>
            <a:r>
              <a:rPr b="1" spc="10" dirty="0" smtClean="0">
                <a:solidFill>
                  <a:srgbClr val="124F5C"/>
                </a:solidFill>
                <a:latin typeface="Cambria" pitchFamily="18" charset="0"/>
                <a:ea typeface="Cambria" pitchFamily="18" charset="0"/>
                <a:cs typeface="Roboto Bk"/>
              </a:rPr>
              <a:t>p</a:t>
            </a:r>
            <a:r>
              <a:rPr lang="en-GB" b="1" spc="10" dirty="0" smtClean="0">
                <a:solidFill>
                  <a:srgbClr val="124F5C"/>
                </a:solidFill>
                <a:latin typeface="Cambria" pitchFamily="18" charset="0"/>
                <a:ea typeface="Cambria" pitchFamily="18" charset="0"/>
                <a:cs typeface="Roboto Bk"/>
              </a:rPr>
              <a:t>r</a:t>
            </a:r>
            <a:r>
              <a:rPr b="1" spc="10" dirty="0" err="1" smtClean="0">
                <a:solidFill>
                  <a:srgbClr val="124F5C"/>
                </a:solidFill>
                <a:latin typeface="Cambria" pitchFamily="18" charset="0"/>
                <a:ea typeface="Cambria" pitchFamily="18" charset="0"/>
                <a:cs typeface="Roboto Bk"/>
              </a:rPr>
              <a:t>ocessed</a:t>
            </a:r>
            <a:r>
              <a:rPr b="1" spc="10" dirty="0" smtClean="0">
                <a:solidFill>
                  <a:srgbClr val="124F5C"/>
                </a:solidFill>
                <a:latin typeface="Cambria" pitchFamily="18" charset="0"/>
                <a:ea typeface="Cambria" pitchFamily="18" charset="0"/>
                <a:cs typeface="Roboto Bk"/>
              </a:rPr>
              <a:t> </a:t>
            </a:r>
            <a:r>
              <a:rPr b="1" spc="15" dirty="0" err="1" smtClean="0">
                <a:solidFill>
                  <a:srgbClr val="124F5C"/>
                </a:solidFill>
                <a:latin typeface="Cambria" pitchFamily="18" charset="0"/>
                <a:ea typeface="Cambria" pitchFamily="18" charset="0"/>
                <a:cs typeface="Roboto Bk"/>
              </a:rPr>
              <a:t>fo</a:t>
            </a:r>
            <a:r>
              <a:rPr lang="en-GB" b="1" spc="15" dirty="0" smtClean="0">
                <a:solidFill>
                  <a:srgbClr val="124F5C"/>
                </a:solidFill>
                <a:latin typeface="Cambria" pitchFamily="18" charset="0"/>
                <a:ea typeface="Cambria" pitchFamily="18" charset="0"/>
                <a:cs typeface="Roboto Bk"/>
              </a:rPr>
              <a:t>r</a:t>
            </a:r>
            <a:r>
              <a:rPr b="1" spc="15" dirty="0" smtClean="0">
                <a:solidFill>
                  <a:srgbClr val="124F5C"/>
                </a:solidFill>
                <a:latin typeface="Cambria" pitchFamily="18" charset="0"/>
                <a:ea typeface="Cambria" pitchFamily="18" charset="0"/>
                <a:cs typeface="Roboto Bk"/>
              </a:rPr>
              <a:t> </a:t>
            </a:r>
            <a:r>
              <a:rPr b="1" spc="-10" dirty="0">
                <a:solidFill>
                  <a:srgbClr val="124F5C"/>
                </a:solidFill>
                <a:latin typeface="Cambria" pitchFamily="18" charset="0"/>
                <a:ea typeface="Cambria" pitchFamily="18" charset="0"/>
                <a:cs typeface="Roboto Bk"/>
              </a:rPr>
              <a:t>modeling. </a:t>
            </a:r>
            <a:r>
              <a:rPr b="1" spc="-5" dirty="0">
                <a:solidFill>
                  <a:srgbClr val="124F5C"/>
                </a:solidFill>
                <a:latin typeface="Cambria" pitchFamily="18" charset="0"/>
                <a:ea typeface="Cambria" pitchFamily="18" charset="0"/>
                <a:cs typeface="Roboto Bk"/>
              </a:rPr>
              <a:t> </a:t>
            </a:r>
            <a:r>
              <a:rPr lang="en-GB" b="1" spc="45" dirty="0">
                <a:solidFill>
                  <a:srgbClr val="124F5C"/>
                </a:solidFill>
                <a:latin typeface="Cambria" pitchFamily="18" charset="0"/>
                <a:ea typeface="Cambria" pitchFamily="18" charset="0"/>
                <a:cs typeface="Roboto Bk"/>
              </a:rPr>
              <a:t>T</a:t>
            </a:r>
            <a:r>
              <a:rPr b="1" spc="45" dirty="0" err="1" smtClean="0">
                <a:solidFill>
                  <a:srgbClr val="124F5C"/>
                </a:solidFill>
                <a:latin typeface="Cambria" pitchFamily="18" charset="0"/>
                <a:ea typeface="Cambria" pitchFamily="18" charset="0"/>
                <a:cs typeface="Roboto Bk"/>
              </a:rPr>
              <a:t>hus</a:t>
            </a:r>
            <a:r>
              <a:rPr b="1" spc="45" dirty="0">
                <a:solidFill>
                  <a:srgbClr val="124F5C"/>
                </a:solidFill>
                <a:latin typeface="Cambria" pitchFamily="18" charset="0"/>
                <a:ea typeface="Cambria" pitchFamily="18" charset="0"/>
                <a:cs typeface="Roboto Bk"/>
              </a:rPr>
              <a:t>,</a:t>
            </a:r>
            <a:r>
              <a:rPr b="1" spc="50" dirty="0">
                <a:solidFill>
                  <a:srgbClr val="124F5C"/>
                </a:solidFill>
                <a:latin typeface="Cambria" pitchFamily="18" charset="0"/>
                <a:ea typeface="Cambria" pitchFamily="18" charset="0"/>
                <a:cs typeface="Roboto Bk"/>
              </a:rPr>
              <a:t> </a:t>
            </a:r>
            <a:r>
              <a:rPr b="1" spc="-20" dirty="0">
                <a:solidFill>
                  <a:srgbClr val="124F5C"/>
                </a:solidFill>
                <a:latin typeface="Cambria" pitchFamily="18" charset="0"/>
                <a:ea typeface="Cambria" pitchFamily="18" charset="0"/>
                <a:cs typeface="Roboto Bk"/>
              </a:rPr>
              <a:t>all</a:t>
            </a:r>
            <a:r>
              <a:rPr b="1" spc="-15" dirty="0">
                <a:solidFill>
                  <a:srgbClr val="124F5C"/>
                </a:solidFill>
                <a:latin typeface="Cambria" pitchFamily="18" charset="0"/>
                <a:ea typeface="Cambria" pitchFamily="18" charset="0"/>
                <a:cs typeface="Roboto Bk"/>
              </a:rPr>
              <a:t> the</a:t>
            </a:r>
            <a:r>
              <a:rPr b="1" spc="-10" dirty="0">
                <a:solidFill>
                  <a:srgbClr val="124F5C"/>
                </a:solidFill>
                <a:latin typeface="Cambria" pitchFamily="18" charset="0"/>
                <a:ea typeface="Cambria" pitchFamily="18" charset="0"/>
                <a:cs typeface="Roboto Bk"/>
              </a:rPr>
              <a:t> </a:t>
            </a:r>
            <a:r>
              <a:rPr b="1" dirty="0">
                <a:solidFill>
                  <a:srgbClr val="124F5C"/>
                </a:solidFill>
                <a:latin typeface="Cambria" pitchFamily="18" charset="0"/>
                <a:ea typeface="Cambria" pitchFamily="18" charset="0"/>
                <a:cs typeface="Roboto Bk"/>
              </a:rPr>
              <a:t>data</a:t>
            </a:r>
            <a:r>
              <a:rPr b="1" spc="5" dirty="0">
                <a:solidFill>
                  <a:srgbClr val="124F5C"/>
                </a:solidFill>
                <a:latin typeface="Cambria" pitchFamily="18" charset="0"/>
                <a:ea typeface="Cambria" pitchFamily="18" charset="0"/>
                <a:cs typeface="Roboto Bk"/>
              </a:rPr>
              <a:t> </a:t>
            </a:r>
            <a:r>
              <a:rPr b="1" dirty="0" err="1" smtClean="0">
                <a:solidFill>
                  <a:srgbClr val="124F5C"/>
                </a:solidFill>
                <a:latin typeface="Cambria" pitchFamily="18" charset="0"/>
                <a:ea typeface="Cambria" pitchFamily="18" charset="0"/>
                <a:cs typeface="Roboto Bk"/>
              </a:rPr>
              <a:t>featuíes</a:t>
            </a:r>
            <a:r>
              <a:rPr b="1" dirty="0" smtClean="0">
                <a:solidFill>
                  <a:srgbClr val="124F5C"/>
                </a:solidFill>
                <a:latin typeface="Cambria" pitchFamily="18" charset="0"/>
                <a:ea typeface="Cambria" pitchFamily="18" charset="0"/>
                <a:cs typeface="Roboto Bk"/>
              </a:rPr>
              <a:t>(</a:t>
            </a:r>
            <a:r>
              <a:rPr b="1" dirty="0" err="1" smtClean="0">
                <a:solidFill>
                  <a:srgbClr val="124F5C"/>
                </a:solidFill>
                <a:latin typeface="Cambria" pitchFamily="18" charset="0"/>
                <a:ea typeface="Cambria" pitchFamily="18" charset="0"/>
                <a:cs typeface="Roboto Bk"/>
              </a:rPr>
              <a:t>va</a:t>
            </a:r>
            <a:r>
              <a:rPr lang="en-GB" b="1" dirty="0" smtClean="0">
                <a:solidFill>
                  <a:srgbClr val="124F5C"/>
                </a:solidFill>
                <a:latin typeface="Cambria" pitchFamily="18" charset="0"/>
                <a:ea typeface="Cambria" pitchFamily="18" charset="0"/>
                <a:cs typeface="Roboto Bk"/>
              </a:rPr>
              <a:t>r</a:t>
            </a:r>
            <a:r>
              <a:rPr b="1" dirty="0" err="1" smtClean="0">
                <a:solidFill>
                  <a:srgbClr val="124F5C"/>
                </a:solidFill>
                <a:latin typeface="Cambria" pitchFamily="18" charset="0"/>
                <a:ea typeface="Cambria" pitchFamily="18" charset="0"/>
                <a:cs typeface="Roboto Bk"/>
              </a:rPr>
              <a:t>iables</a:t>
            </a:r>
            <a:r>
              <a:rPr b="1" dirty="0">
                <a:solidFill>
                  <a:srgbClr val="124F5C"/>
                </a:solidFill>
                <a:latin typeface="Cambria" pitchFamily="18" charset="0"/>
                <a:ea typeface="Cambria" pitchFamily="18" charset="0"/>
                <a:cs typeface="Roboto Bk"/>
              </a:rPr>
              <a:t>)</a:t>
            </a:r>
            <a:r>
              <a:rPr b="1" spc="5" dirty="0">
                <a:solidFill>
                  <a:srgbClr val="124F5C"/>
                </a:solidFill>
                <a:latin typeface="Cambria" pitchFamily="18" charset="0"/>
                <a:ea typeface="Cambria" pitchFamily="18" charset="0"/>
                <a:cs typeface="Roboto Bk"/>
              </a:rPr>
              <a:t> </a:t>
            </a:r>
            <a:r>
              <a:rPr b="1" spc="-10" dirty="0">
                <a:solidFill>
                  <a:srgbClr val="124F5C"/>
                </a:solidFill>
                <a:latin typeface="Cambria" pitchFamily="18" charset="0"/>
                <a:ea typeface="Cambria" pitchFamily="18" charset="0"/>
                <a:cs typeface="Roboto Bk"/>
              </a:rPr>
              <a:t>tend</a:t>
            </a:r>
            <a:r>
              <a:rPr b="1" spc="-5" dirty="0">
                <a:solidFill>
                  <a:srgbClr val="124F5C"/>
                </a:solidFill>
                <a:latin typeface="Cambria" pitchFamily="18" charset="0"/>
                <a:ea typeface="Cambria" pitchFamily="18" charset="0"/>
                <a:cs typeface="Roboto Bk"/>
              </a:rPr>
              <a:t> </a:t>
            </a:r>
            <a:r>
              <a:rPr b="1" spc="-15" dirty="0">
                <a:solidFill>
                  <a:srgbClr val="124F5C"/>
                </a:solidFill>
                <a:latin typeface="Cambria" pitchFamily="18" charset="0"/>
                <a:ea typeface="Cambria" pitchFamily="18" charset="0"/>
                <a:cs typeface="Roboto Bk"/>
              </a:rPr>
              <a:t>to</a:t>
            </a:r>
            <a:r>
              <a:rPr b="1" spc="-10" dirty="0">
                <a:solidFill>
                  <a:srgbClr val="124F5C"/>
                </a:solidFill>
                <a:latin typeface="Cambria" pitchFamily="18" charset="0"/>
                <a:ea typeface="Cambria" pitchFamily="18" charset="0"/>
                <a:cs typeface="Roboto Bk"/>
              </a:rPr>
              <a:t> </a:t>
            </a:r>
            <a:r>
              <a:rPr b="1" spc="-5" dirty="0">
                <a:solidFill>
                  <a:srgbClr val="124F5C"/>
                </a:solidFill>
                <a:latin typeface="Cambria" pitchFamily="18" charset="0"/>
                <a:ea typeface="Cambria" pitchFamily="18" charset="0"/>
                <a:cs typeface="Roboto Bk"/>
              </a:rPr>
              <a:t>have</a:t>
            </a:r>
            <a:r>
              <a:rPr b="1" dirty="0">
                <a:solidFill>
                  <a:srgbClr val="124F5C"/>
                </a:solidFill>
                <a:latin typeface="Cambria" pitchFamily="18" charset="0"/>
                <a:ea typeface="Cambria" pitchFamily="18" charset="0"/>
                <a:cs typeface="Roboto Bk"/>
              </a:rPr>
              <a:t> </a:t>
            </a:r>
            <a:r>
              <a:rPr b="1" spc="15" dirty="0">
                <a:solidFill>
                  <a:srgbClr val="124F5C"/>
                </a:solidFill>
                <a:latin typeface="Cambria" pitchFamily="18" charset="0"/>
                <a:ea typeface="Cambria" pitchFamily="18" charset="0"/>
                <a:cs typeface="Roboto Bk"/>
              </a:rPr>
              <a:t>a</a:t>
            </a:r>
            <a:r>
              <a:rPr b="1" spc="20" dirty="0">
                <a:solidFill>
                  <a:srgbClr val="124F5C"/>
                </a:solidFill>
                <a:latin typeface="Cambria" pitchFamily="18" charset="0"/>
                <a:ea typeface="Cambria" pitchFamily="18" charset="0"/>
                <a:cs typeface="Roboto Bk"/>
              </a:rPr>
              <a:t> </a:t>
            </a:r>
            <a:r>
              <a:rPr b="1" spc="-5" dirty="0" err="1" smtClean="0">
                <a:solidFill>
                  <a:srgbClr val="124F5C"/>
                </a:solidFill>
                <a:latin typeface="Cambria" pitchFamily="18" charset="0"/>
                <a:ea typeface="Cambria" pitchFamily="18" charset="0"/>
                <a:cs typeface="Roboto Bk"/>
              </a:rPr>
              <a:t>simila</a:t>
            </a:r>
            <a:r>
              <a:rPr lang="en-GB" b="1" spc="-5" dirty="0" smtClean="0">
                <a:solidFill>
                  <a:srgbClr val="124F5C"/>
                </a:solidFill>
                <a:latin typeface="Cambria" pitchFamily="18" charset="0"/>
                <a:ea typeface="Cambria" pitchFamily="18" charset="0"/>
                <a:cs typeface="Roboto Bk"/>
              </a:rPr>
              <a:t>r</a:t>
            </a:r>
          </a:p>
          <a:p>
            <a:pPr marL="12700" marR="5080">
              <a:lnSpc>
                <a:spcPct val="115100"/>
              </a:lnSpc>
              <a:spcBef>
                <a:spcPts val="600"/>
              </a:spcBef>
            </a:pPr>
            <a:r>
              <a:rPr b="1" dirty="0" smtClean="0">
                <a:solidFill>
                  <a:srgbClr val="124F5C"/>
                </a:solidFill>
                <a:latin typeface="Cambria" pitchFamily="18" charset="0"/>
                <a:ea typeface="Cambria" pitchFamily="18" charset="0"/>
                <a:cs typeface="Roboto Bk"/>
              </a:rPr>
              <a:t> </a:t>
            </a:r>
            <a:r>
              <a:rPr b="1" spc="-10" dirty="0">
                <a:solidFill>
                  <a:srgbClr val="124F5C"/>
                </a:solidFill>
                <a:latin typeface="Cambria" pitchFamily="18" charset="0"/>
                <a:ea typeface="Cambria" pitchFamily="18" charset="0"/>
                <a:cs typeface="Roboto Bk"/>
              </a:rPr>
              <a:t>impact</a:t>
            </a:r>
            <a:r>
              <a:rPr b="1" spc="-5" dirty="0">
                <a:solidFill>
                  <a:srgbClr val="124F5C"/>
                </a:solidFill>
                <a:latin typeface="Cambria" pitchFamily="18" charset="0"/>
                <a:ea typeface="Cambria" pitchFamily="18" charset="0"/>
                <a:cs typeface="Roboto Bk"/>
              </a:rPr>
              <a:t> on</a:t>
            </a:r>
            <a:r>
              <a:rPr b="1" dirty="0">
                <a:solidFill>
                  <a:srgbClr val="124F5C"/>
                </a:solidFill>
                <a:latin typeface="Cambria" pitchFamily="18" charset="0"/>
                <a:ea typeface="Cambria" pitchFamily="18" charset="0"/>
                <a:cs typeface="Roboto Bk"/>
              </a:rPr>
              <a:t> </a:t>
            </a:r>
            <a:r>
              <a:rPr b="1" spc="-15" dirty="0">
                <a:solidFill>
                  <a:srgbClr val="124F5C"/>
                </a:solidFill>
                <a:latin typeface="Cambria" pitchFamily="18" charset="0"/>
                <a:ea typeface="Cambria" pitchFamily="18" charset="0"/>
                <a:cs typeface="Roboto Bk"/>
              </a:rPr>
              <a:t>the</a:t>
            </a:r>
            <a:r>
              <a:rPr b="1" spc="-10" dirty="0">
                <a:solidFill>
                  <a:srgbClr val="124F5C"/>
                </a:solidFill>
                <a:latin typeface="Cambria" pitchFamily="18" charset="0"/>
                <a:ea typeface="Cambria" pitchFamily="18" charset="0"/>
                <a:cs typeface="Roboto Bk"/>
              </a:rPr>
              <a:t> modeling</a:t>
            </a:r>
            <a:r>
              <a:rPr b="1" spc="-5" dirty="0">
                <a:solidFill>
                  <a:srgbClr val="124F5C"/>
                </a:solidFill>
                <a:latin typeface="Cambria" pitchFamily="18" charset="0"/>
                <a:ea typeface="Cambria" pitchFamily="18" charset="0"/>
                <a:cs typeface="Roboto Bk"/>
              </a:rPr>
              <a:t> </a:t>
            </a:r>
            <a:r>
              <a:rPr b="1" spc="-10" dirty="0" err="1" smtClean="0">
                <a:solidFill>
                  <a:srgbClr val="124F5C"/>
                </a:solidFill>
                <a:latin typeface="Cambria" pitchFamily="18" charset="0"/>
                <a:ea typeface="Cambria" pitchFamily="18" charset="0"/>
                <a:cs typeface="Roboto Bk"/>
              </a:rPr>
              <a:t>po</a:t>
            </a:r>
            <a:r>
              <a:rPr lang="en-GB" b="1" spc="-10" dirty="0" smtClean="0">
                <a:solidFill>
                  <a:srgbClr val="124F5C"/>
                </a:solidFill>
                <a:latin typeface="Cambria" pitchFamily="18" charset="0"/>
                <a:ea typeface="Cambria" pitchFamily="18" charset="0"/>
                <a:cs typeface="Roboto Bk"/>
              </a:rPr>
              <a:t>r</a:t>
            </a:r>
            <a:r>
              <a:rPr b="1" spc="-10" dirty="0" err="1" smtClean="0">
                <a:solidFill>
                  <a:srgbClr val="124F5C"/>
                </a:solidFill>
                <a:latin typeface="Cambria" pitchFamily="18" charset="0"/>
                <a:ea typeface="Cambria" pitchFamily="18" charset="0"/>
                <a:cs typeface="Roboto Bk"/>
              </a:rPr>
              <a:t>tion</a:t>
            </a:r>
            <a:r>
              <a:rPr b="1" spc="-10" dirty="0">
                <a:solidFill>
                  <a:srgbClr val="124F5C"/>
                </a:solidFill>
                <a:latin typeface="Cambria" pitchFamily="18" charset="0"/>
                <a:ea typeface="Cambria" pitchFamily="18" charset="0"/>
                <a:cs typeface="Roboto Bk"/>
              </a:rPr>
              <a:t>.</a:t>
            </a:r>
            <a:r>
              <a:rPr b="1" spc="-5" dirty="0">
                <a:solidFill>
                  <a:srgbClr val="124F5C"/>
                </a:solidFill>
                <a:latin typeface="Cambria" pitchFamily="18" charset="0"/>
                <a:ea typeface="Cambria" pitchFamily="18" charset="0"/>
                <a:cs typeface="Roboto Bk"/>
              </a:rPr>
              <a:t> </a:t>
            </a:r>
            <a:r>
              <a:rPr b="1" spc="5" dirty="0">
                <a:solidFill>
                  <a:srgbClr val="124F5C"/>
                </a:solidFill>
                <a:latin typeface="Cambria" pitchFamily="18" charset="0"/>
                <a:ea typeface="Cambria" pitchFamily="18" charset="0"/>
                <a:cs typeface="Roboto Bk"/>
              </a:rPr>
              <a:t>We</a:t>
            </a:r>
            <a:r>
              <a:rPr b="1" spc="10" dirty="0">
                <a:solidFill>
                  <a:srgbClr val="124F5C"/>
                </a:solidFill>
                <a:latin typeface="Cambria" pitchFamily="18" charset="0"/>
                <a:ea typeface="Cambria" pitchFamily="18" charset="0"/>
                <a:cs typeface="Roboto Bk"/>
              </a:rPr>
              <a:t> </a:t>
            </a:r>
            <a:r>
              <a:rPr b="1" spc="-10" dirty="0">
                <a:solidFill>
                  <a:srgbClr val="124F5C"/>
                </a:solidFill>
                <a:latin typeface="Cambria" pitchFamily="18" charset="0"/>
                <a:ea typeface="Cambria" pitchFamily="18" charset="0"/>
                <a:cs typeface="Roboto Bk"/>
              </a:rPr>
              <a:t>have</a:t>
            </a:r>
            <a:r>
              <a:rPr b="1" spc="-5" dirty="0">
                <a:solidFill>
                  <a:srgbClr val="124F5C"/>
                </a:solidFill>
                <a:latin typeface="Cambria" pitchFamily="18" charset="0"/>
                <a:ea typeface="Cambria" pitchFamily="18" charset="0"/>
                <a:cs typeface="Roboto Bk"/>
              </a:rPr>
              <a:t> used</a:t>
            </a:r>
            <a:r>
              <a:rPr b="1" dirty="0">
                <a:solidFill>
                  <a:srgbClr val="124F5C"/>
                </a:solidFill>
                <a:latin typeface="Cambria" pitchFamily="18" charset="0"/>
                <a:ea typeface="Cambria" pitchFamily="18" charset="0"/>
                <a:cs typeface="Roboto Bk"/>
              </a:rPr>
              <a:t> </a:t>
            </a:r>
            <a:r>
              <a:rPr b="1" spc="5" dirty="0" smtClean="0">
                <a:solidFill>
                  <a:srgbClr val="124F5C"/>
                </a:solidFill>
                <a:latin typeface="Cambria" pitchFamily="18" charset="0"/>
                <a:ea typeface="Cambria" pitchFamily="18" charset="0"/>
                <a:cs typeface="Roboto Bk"/>
              </a:rPr>
              <a:t>z</a:t>
            </a:r>
            <a:r>
              <a:rPr lang="en-GB" b="1" spc="5" dirty="0" smtClean="0">
                <a:solidFill>
                  <a:srgbClr val="124F5C"/>
                </a:solidFill>
                <a:latin typeface="Cambria" pitchFamily="18" charset="0"/>
                <a:ea typeface="Cambria" pitchFamily="18" charset="0"/>
                <a:cs typeface="Roboto Bk"/>
              </a:rPr>
              <a:t>-</a:t>
            </a:r>
            <a:r>
              <a:rPr b="1" spc="5" dirty="0" err="1" smtClean="0">
                <a:solidFill>
                  <a:srgbClr val="124F5C"/>
                </a:solidFill>
                <a:latin typeface="Cambria" pitchFamily="18" charset="0"/>
                <a:ea typeface="Cambria" pitchFamily="18" charset="0"/>
                <a:cs typeface="Roboto Bk"/>
              </a:rPr>
              <a:t>sco</a:t>
            </a:r>
            <a:r>
              <a:rPr lang="en-GB" b="1" spc="5" dirty="0" smtClean="0">
                <a:solidFill>
                  <a:srgbClr val="124F5C"/>
                </a:solidFill>
                <a:latin typeface="Cambria" pitchFamily="18" charset="0"/>
                <a:ea typeface="Cambria" pitchFamily="18" charset="0"/>
                <a:cs typeface="Roboto Bk"/>
              </a:rPr>
              <a:t>r</a:t>
            </a:r>
            <a:r>
              <a:rPr b="1" spc="5" dirty="0" smtClean="0">
                <a:solidFill>
                  <a:srgbClr val="124F5C"/>
                </a:solidFill>
                <a:latin typeface="Cambria" pitchFamily="18" charset="0"/>
                <a:ea typeface="Cambria" pitchFamily="18" charset="0"/>
                <a:cs typeface="Roboto Bk"/>
              </a:rPr>
              <a:t>e  </a:t>
            </a:r>
            <a:r>
              <a:rPr b="1" dirty="0">
                <a:solidFill>
                  <a:srgbClr val="124F5C"/>
                </a:solidFill>
                <a:latin typeface="Cambria" pitchFamily="18" charset="0"/>
                <a:ea typeface="Cambria" pitchFamily="18" charset="0"/>
                <a:cs typeface="Roboto Bk"/>
              </a:rPr>
              <a:t>and</a:t>
            </a:r>
            <a:r>
              <a:rPr b="1" spc="270" dirty="0">
                <a:solidFill>
                  <a:srgbClr val="124F5C"/>
                </a:solidFill>
                <a:latin typeface="Cambria" pitchFamily="18" charset="0"/>
                <a:ea typeface="Cambria" pitchFamily="18" charset="0"/>
                <a:cs typeface="Roboto Bk"/>
              </a:rPr>
              <a:t> </a:t>
            </a:r>
            <a:r>
              <a:rPr b="1" spc="-15" dirty="0">
                <a:solidFill>
                  <a:srgbClr val="124F5C"/>
                </a:solidFill>
                <a:latin typeface="Cambria" pitchFamily="18" charset="0"/>
                <a:ea typeface="Cambria" pitchFamily="18" charset="0"/>
                <a:cs typeface="Roboto Bk"/>
              </a:rPr>
              <a:t>log </a:t>
            </a:r>
            <a:r>
              <a:rPr b="1" spc="-10" dirty="0">
                <a:solidFill>
                  <a:srgbClr val="124F5C"/>
                </a:solidFill>
                <a:latin typeface="Cambria" pitchFamily="18" charset="0"/>
                <a:ea typeface="Cambria" pitchFamily="18" charset="0"/>
                <a:cs typeface="Roboto Bk"/>
              </a:rPr>
              <a:t> </a:t>
            </a:r>
            <a:r>
              <a:rPr b="1" dirty="0" smtClean="0">
                <a:solidFill>
                  <a:srgbClr val="124F5C"/>
                </a:solidFill>
                <a:latin typeface="Cambria" pitchFamily="18" charset="0"/>
                <a:ea typeface="Cambria" pitchFamily="18" charset="0"/>
                <a:cs typeface="Roboto Bk"/>
              </a:rPr>
              <a:t>t</a:t>
            </a:r>
            <a:r>
              <a:rPr lang="en-GB" b="1" dirty="0" smtClean="0">
                <a:solidFill>
                  <a:srgbClr val="124F5C"/>
                </a:solidFill>
                <a:latin typeface="Cambria" pitchFamily="18" charset="0"/>
                <a:ea typeface="Cambria" pitchFamily="18" charset="0"/>
                <a:cs typeface="Roboto Bk"/>
              </a:rPr>
              <a:t>r</a:t>
            </a:r>
            <a:r>
              <a:rPr b="1" dirty="0" err="1" smtClean="0">
                <a:solidFill>
                  <a:srgbClr val="124F5C"/>
                </a:solidFill>
                <a:latin typeface="Cambria" pitchFamily="18" charset="0"/>
                <a:ea typeface="Cambria" pitchFamily="18" charset="0"/>
                <a:cs typeface="Roboto Bk"/>
              </a:rPr>
              <a:t>ansfo</a:t>
            </a:r>
            <a:r>
              <a:rPr lang="en-GB" b="1" dirty="0" smtClean="0">
                <a:solidFill>
                  <a:srgbClr val="124F5C"/>
                </a:solidFill>
                <a:latin typeface="Cambria" pitchFamily="18" charset="0"/>
                <a:ea typeface="Cambria" pitchFamily="18" charset="0"/>
                <a:cs typeface="Roboto Bk"/>
              </a:rPr>
              <a:t>r</a:t>
            </a:r>
            <a:r>
              <a:rPr b="1" dirty="0" err="1" smtClean="0">
                <a:solidFill>
                  <a:srgbClr val="124F5C"/>
                </a:solidFill>
                <a:latin typeface="Cambria" pitchFamily="18" charset="0"/>
                <a:ea typeface="Cambria" pitchFamily="18" charset="0"/>
                <a:cs typeface="Roboto Bk"/>
              </a:rPr>
              <a:t>mation</a:t>
            </a:r>
            <a:r>
              <a:rPr b="1" dirty="0">
                <a:solidFill>
                  <a:srgbClr val="124F5C"/>
                </a:solidFill>
                <a:latin typeface="Cambria" pitchFamily="18" charset="0"/>
                <a:ea typeface="Cambria" pitchFamily="18" charset="0"/>
                <a:cs typeface="Roboto Bk"/>
              </a:rPr>
              <a:t>.</a:t>
            </a:r>
            <a:endParaRPr b="1" dirty="0">
              <a:latin typeface="Cambria" pitchFamily="18" charset="0"/>
              <a:ea typeface="Cambria" pitchFamily="18" charset="0"/>
              <a:cs typeface="Roboto Bk"/>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 y="215009"/>
            <a:ext cx="5697386" cy="505427"/>
          </a:xfrm>
          <a:prstGeom prst="rect">
            <a:avLst/>
          </a:prstGeom>
        </p:spPr>
        <p:txBody>
          <a:bodyPr vert="horz" wrap="square" lIns="0" tIns="12859" rIns="0" bIns="0" rtlCol="0">
            <a:spAutoFit/>
          </a:bodyPr>
          <a:lstStyle/>
          <a:p>
            <a:pPr marL="9525">
              <a:spcBef>
                <a:spcPts val="101"/>
              </a:spcBef>
            </a:pPr>
            <a:r>
              <a:rPr i="0" u="none" spc="4" dirty="0">
                <a:solidFill>
                  <a:srgbClr val="C00000"/>
                </a:solidFill>
                <a:uFill>
                  <a:solidFill>
                    <a:srgbClr val="835204"/>
                  </a:solidFill>
                </a:uFill>
                <a:latin typeface="Georgia" pitchFamily="18" charset="0"/>
                <a:cs typeface="Arial MT"/>
              </a:rPr>
              <a:t>Splitting</a:t>
            </a:r>
            <a:r>
              <a:rPr i="0" u="none" spc="-165" dirty="0">
                <a:solidFill>
                  <a:srgbClr val="C00000"/>
                </a:solidFill>
                <a:uFill>
                  <a:solidFill>
                    <a:srgbClr val="835204"/>
                  </a:solidFill>
                </a:uFill>
                <a:latin typeface="Georgia" pitchFamily="18" charset="0"/>
                <a:cs typeface="Arial MT"/>
              </a:rPr>
              <a:t> </a:t>
            </a:r>
            <a:r>
              <a:rPr i="0" u="none" spc="8" dirty="0">
                <a:solidFill>
                  <a:srgbClr val="C00000"/>
                </a:solidFill>
                <a:uFill>
                  <a:solidFill>
                    <a:srgbClr val="835204"/>
                  </a:solidFill>
                </a:uFill>
                <a:latin typeface="Georgia" pitchFamily="18" charset="0"/>
                <a:cs typeface="Arial MT"/>
              </a:rPr>
              <a:t>Data</a:t>
            </a:r>
            <a:endParaRPr i="0" u="none" dirty="0">
              <a:solidFill>
                <a:srgbClr val="C00000"/>
              </a:solidFill>
              <a:latin typeface="Georgia" pitchFamily="18" charset="0"/>
              <a:cs typeface="Arial MT"/>
            </a:endParaRPr>
          </a:p>
        </p:txBody>
      </p:sp>
      <p:sp>
        <p:nvSpPr>
          <p:cNvPr id="4" name="object 4"/>
          <p:cNvSpPr txBox="1"/>
          <p:nvPr/>
        </p:nvSpPr>
        <p:spPr>
          <a:xfrm>
            <a:off x="229361" y="2952750"/>
            <a:ext cx="8686800" cy="1909015"/>
          </a:xfrm>
          <a:prstGeom prst="rect">
            <a:avLst/>
          </a:prstGeom>
        </p:spPr>
        <p:txBody>
          <a:bodyPr vert="horz" wrap="square" lIns="0" tIns="10953" rIns="0" bIns="0" rtlCol="0">
            <a:spAutoFit/>
          </a:bodyPr>
          <a:lstStyle/>
          <a:p>
            <a:pPr marL="136208" indent="-127159">
              <a:spcBef>
                <a:spcPts val="86"/>
              </a:spcBef>
              <a:buSzPct val="84444"/>
              <a:buChar char="•"/>
              <a:tabLst>
                <a:tab pos="136684" algn="l"/>
              </a:tabLst>
            </a:pPr>
            <a:r>
              <a:rPr sz="2000" spc="11" dirty="0">
                <a:solidFill>
                  <a:srgbClr val="002060"/>
                </a:solidFill>
                <a:latin typeface="Cambria" pitchFamily="18" charset="0"/>
                <a:ea typeface="Cambria" pitchFamily="18" charset="0"/>
                <a:cs typeface="Arial MT"/>
              </a:rPr>
              <a:t>Data</a:t>
            </a:r>
            <a:r>
              <a:rPr sz="2000" spc="-4" dirty="0">
                <a:solidFill>
                  <a:srgbClr val="002060"/>
                </a:solidFill>
                <a:latin typeface="Cambria" pitchFamily="18" charset="0"/>
                <a:ea typeface="Cambria" pitchFamily="18" charset="0"/>
                <a:cs typeface="Arial MT"/>
              </a:rPr>
              <a:t> </a:t>
            </a:r>
            <a:r>
              <a:rPr sz="2000" spc="8" dirty="0">
                <a:solidFill>
                  <a:srgbClr val="002060"/>
                </a:solidFill>
                <a:latin typeface="Cambria" pitchFamily="18" charset="0"/>
                <a:ea typeface="Cambria" pitchFamily="18" charset="0"/>
                <a:cs typeface="Arial MT"/>
              </a:rPr>
              <a:t>splits</a:t>
            </a:r>
            <a:r>
              <a:rPr sz="2000" spc="-4" dirty="0">
                <a:solidFill>
                  <a:srgbClr val="002060"/>
                </a:solidFill>
                <a:latin typeface="Cambria" pitchFamily="18" charset="0"/>
                <a:ea typeface="Cambria" pitchFamily="18" charset="0"/>
                <a:cs typeface="Arial MT"/>
              </a:rPr>
              <a:t> </a:t>
            </a:r>
            <a:r>
              <a:rPr sz="2000" spc="4" dirty="0">
                <a:solidFill>
                  <a:srgbClr val="002060"/>
                </a:solidFill>
                <a:latin typeface="Cambria" pitchFamily="18" charset="0"/>
                <a:ea typeface="Cambria" pitchFamily="18" charset="0"/>
                <a:cs typeface="Arial MT"/>
              </a:rPr>
              <a:t>into</a:t>
            </a:r>
            <a:r>
              <a:rPr sz="2000" spc="8" dirty="0">
                <a:solidFill>
                  <a:srgbClr val="002060"/>
                </a:solidFill>
                <a:latin typeface="Cambria" pitchFamily="18" charset="0"/>
                <a:ea typeface="Cambria" pitchFamily="18" charset="0"/>
                <a:cs typeface="Arial MT"/>
              </a:rPr>
              <a:t> </a:t>
            </a:r>
            <a:r>
              <a:rPr sz="2000" spc="4" dirty="0">
                <a:solidFill>
                  <a:srgbClr val="002060"/>
                </a:solidFill>
                <a:latin typeface="Cambria" pitchFamily="18" charset="0"/>
                <a:ea typeface="Cambria" pitchFamily="18" charset="0"/>
                <a:cs typeface="Arial MT"/>
              </a:rPr>
              <a:t>training</a:t>
            </a:r>
            <a:r>
              <a:rPr sz="2000" spc="-19" dirty="0">
                <a:solidFill>
                  <a:srgbClr val="002060"/>
                </a:solidFill>
                <a:latin typeface="Cambria" pitchFamily="18" charset="0"/>
                <a:ea typeface="Cambria" pitchFamily="18" charset="0"/>
                <a:cs typeface="Arial MT"/>
              </a:rPr>
              <a:t> </a:t>
            </a:r>
            <a:r>
              <a:rPr sz="2000" spc="11" dirty="0">
                <a:solidFill>
                  <a:srgbClr val="002060"/>
                </a:solidFill>
                <a:latin typeface="Cambria" pitchFamily="18" charset="0"/>
                <a:ea typeface="Cambria" pitchFamily="18" charset="0"/>
                <a:cs typeface="Arial MT"/>
              </a:rPr>
              <a:t>dataset</a:t>
            </a:r>
            <a:r>
              <a:rPr sz="2000" spc="-11" dirty="0">
                <a:solidFill>
                  <a:srgbClr val="002060"/>
                </a:solidFill>
                <a:latin typeface="Cambria" pitchFamily="18" charset="0"/>
                <a:ea typeface="Cambria" pitchFamily="18" charset="0"/>
                <a:cs typeface="Arial MT"/>
              </a:rPr>
              <a:t> </a:t>
            </a:r>
            <a:r>
              <a:rPr sz="2000" spc="8" dirty="0">
                <a:solidFill>
                  <a:srgbClr val="002060"/>
                </a:solidFill>
                <a:latin typeface="Cambria" pitchFamily="18" charset="0"/>
                <a:ea typeface="Cambria" pitchFamily="18" charset="0"/>
                <a:cs typeface="Arial MT"/>
              </a:rPr>
              <a:t>and</a:t>
            </a:r>
            <a:r>
              <a:rPr sz="2000" spc="19" dirty="0">
                <a:solidFill>
                  <a:srgbClr val="002060"/>
                </a:solidFill>
                <a:latin typeface="Cambria" pitchFamily="18" charset="0"/>
                <a:ea typeface="Cambria" pitchFamily="18" charset="0"/>
                <a:cs typeface="Arial MT"/>
              </a:rPr>
              <a:t> </a:t>
            </a:r>
            <a:r>
              <a:rPr sz="2000" spc="4" dirty="0">
                <a:solidFill>
                  <a:srgbClr val="002060"/>
                </a:solidFill>
                <a:latin typeface="Cambria" pitchFamily="18" charset="0"/>
                <a:ea typeface="Cambria" pitchFamily="18" charset="0"/>
                <a:cs typeface="Arial MT"/>
              </a:rPr>
              <a:t>testing</a:t>
            </a:r>
            <a:r>
              <a:rPr sz="2000" spc="-30" dirty="0">
                <a:solidFill>
                  <a:srgbClr val="002060"/>
                </a:solidFill>
                <a:latin typeface="Cambria" pitchFamily="18" charset="0"/>
                <a:ea typeface="Cambria" pitchFamily="18" charset="0"/>
                <a:cs typeface="Arial MT"/>
              </a:rPr>
              <a:t> </a:t>
            </a:r>
            <a:r>
              <a:rPr sz="2000" spc="4" dirty="0">
                <a:solidFill>
                  <a:srgbClr val="002060"/>
                </a:solidFill>
                <a:latin typeface="Cambria" pitchFamily="18" charset="0"/>
                <a:ea typeface="Cambria" pitchFamily="18" charset="0"/>
                <a:cs typeface="Arial MT"/>
              </a:rPr>
              <a:t>dataset.</a:t>
            </a:r>
            <a:endParaRPr sz="2000" dirty="0">
              <a:solidFill>
                <a:srgbClr val="002060"/>
              </a:solidFill>
              <a:latin typeface="Cambria" pitchFamily="18" charset="0"/>
              <a:ea typeface="Cambria" pitchFamily="18" charset="0"/>
              <a:cs typeface="Arial MT"/>
            </a:endParaRPr>
          </a:p>
          <a:p>
            <a:pPr marL="143351" indent="-134303">
              <a:spcBef>
                <a:spcPts val="1290"/>
              </a:spcBef>
              <a:buChar char="•"/>
              <a:tabLst>
                <a:tab pos="143828" algn="l"/>
              </a:tabLst>
            </a:pPr>
            <a:r>
              <a:rPr sz="2000" spc="-4" dirty="0">
                <a:solidFill>
                  <a:srgbClr val="002060"/>
                </a:solidFill>
                <a:latin typeface="Cambria" pitchFamily="18" charset="0"/>
                <a:ea typeface="Cambria" pitchFamily="18" charset="0"/>
                <a:cs typeface="Arial MT"/>
              </a:rPr>
              <a:t>Training </a:t>
            </a:r>
            <a:r>
              <a:rPr sz="2000" spc="11" dirty="0">
                <a:solidFill>
                  <a:srgbClr val="002060"/>
                </a:solidFill>
                <a:latin typeface="Cambria" pitchFamily="18" charset="0"/>
                <a:ea typeface="Cambria" pitchFamily="18" charset="0"/>
                <a:cs typeface="Arial MT"/>
              </a:rPr>
              <a:t>dataset</a:t>
            </a:r>
            <a:r>
              <a:rPr sz="2000" spc="-15" dirty="0">
                <a:solidFill>
                  <a:srgbClr val="002060"/>
                </a:solidFill>
                <a:latin typeface="Cambria" pitchFamily="18" charset="0"/>
                <a:ea typeface="Cambria" pitchFamily="18" charset="0"/>
                <a:cs typeface="Arial MT"/>
              </a:rPr>
              <a:t> </a:t>
            </a:r>
            <a:r>
              <a:rPr sz="2000" spc="8" dirty="0">
                <a:solidFill>
                  <a:srgbClr val="002060"/>
                </a:solidFill>
                <a:latin typeface="Cambria" pitchFamily="18" charset="0"/>
                <a:ea typeface="Cambria" pitchFamily="18" charset="0"/>
                <a:cs typeface="Arial MT"/>
              </a:rPr>
              <a:t>is</a:t>
            </a:r>
            <a:r>
              <a:rPr sz="2000" spc="15" dirty="0">
                <a:solidFill>
                  <a:srgbClr val="002060"/>
                </a:solidFill>
                <a:latin typeface="Cambria" pitchFamily="18" charset="0"/>
                <a:ea typeface="Cambria" pitchFamily="18" charset="0"/>
                <a:cs typeface="Arial MT"/>
              </a:rPr>
              <a:t> </a:t>
            </a:r>
            <a:r>
              <a:rPr sz="2000" spc="4" dirty="0">
                <a:solidFill>
                  <a:srgbClr val="002060"/>
                </a:solidFill>
                <a:latin typeface="Cambria" pitchFamily="18" charset="0"/>
                <a:ea typeface="Cambria" pitchFamily="18" charset="0"/>
                <a:cs typeface="Arial MT"/>
              </a:rPr>
              <a:t>for</a:t>
            </a:r>
            <a:r>
              <a:rPr sz="2000" spc="-4" dirty="0">
                <a:solidFill>
                  <a:srgbClr val="002060"/>
                </a:solidFill>
                <a:latin typeface="Cambria" pitchFamily="18" charset="0"/>
                <a:ea typeface="Cambria" pitchFamily="18" charset="0"/>
                <a:cs typeface="Arial MT"/>
              </a:rPr>
              <a:t> </a:t>
            </a:r>
            <a:r>
              <a:rPr sz="2000" spc="11" dirty="0">
                <a:solidFill>
                  <a:srgbClr val="002060"/>
                </a:solidFill>
                <a:latin typeface="Cambria" pitchFamily="18" charset="0"/>
                <a:ea typeface="Cambria" pitchFamily="18" charset="0"/>
                <a:cs typeface="Arial MT"/>
              </a:rPr>
              <a:t>making</a:t>
            </a:r>
            <a:r>
              <a:rPr sz="2000" spc="30" dirty="0">
                <a:solidFill>
                  <a:srgbClr val="002060"/>
                </a:solidFill>
                <a:latin typeface="Cambria" pitchFamily="18" charset="0"/>
                <a:ea typeface="Cambria" pitchFamily="18" charset="0"/>
                <a:cs typeface="Arial MT"/>
              </a:rPr>
              <a:t> </a:t>
            </a:r>
            <a:r>
              <a:rPr sz="2000" spc="8" dirty="0">
                <a:solidFill>
                  <a:srgbClr val="002060"/>
                </a:solidFill>
                <a:latin typeface="Cambria" pitchFamily="18" charset="0"/>
                <a:ea typeface="Cambria" pitchFamily="18" charset="0"/>
                <a:cs typeface="Arial MT"/>
              </a:rPr>
              <a:t>algorithm</a:t>
            </a:r>
            <a:r>
              <a:rPr sz="2000" spc="-26" dirty="0">
                <a:solidFill>
                  <a:srgbClr val="002060"/>
                </a:solidFill>
                <a:latin typeface="Cambria" pitchFamily="18" charset="0"/>
                <a:ea typeface="Cambria" pitchFamily="18" charset="0"/>
                <a:cs typeface="Arial MT"/>
              </a:rPr>
              <a:t> </a:t>
            </a:r>
            <a:r>
              <a:rPr sz="2000" spc="8" dirty="0">
                <a:solidFill>
                  <a:srgbClr val="002060"/>
                </a:solidFill>
                <a:latin typeface="Cambria" pitchFamily="18" charset="0"/>
                <a:ea typeface="Cambria" pitchFamily="18" charset="0"/>
                <a:cs typeface="Arial MT"/>
              </a:rPr>
              <a:t>learn</a:t>
            </a:r>
            <a:r>
              <a:rPr sz="2000" spc="-11" dirty="0">
                <a:solidFill>
                  <a:srgbClr val="002060"/>
                </a:solidFill>
                <a:latin typeface="Cambria" pitchFamily="18" charset="0"/>
                <a:ea typeface="Cambria" pitchFamily="18" charset="0"/>
                <a:cs typeface="Arial MT"/>
              </a:rPr>
              <a:t> </a:t>
            </a:r>
            <a:r>
              <a:rPr sz="2000" spc="8" dirty="0">
                <a:solidFill>
                  <a:srgbClr val="002060"/>
                </a:solidFill>
                <a:latin typeface="Cambria" pitchFamily="18" charset="0"/>
                <a:ea typeface="Cambria" pitchFamily="18" charset="0"/>
                <a:cs typeface="Arial MT"/>
              </a:rPr>
              <a:t>and</a:t>
            </a:r>
            <a:r>
              <a:rPr sz="2000" spc="38" dirty="0">
                <a:solidFill>
                  <a:srgbClr val="002060"/>
                </a:solidFill>
                <a:latin typeface="Cambria" pitchFamily="18" charset="0"/>
                <a:ea typeface="Cambria" pitchFamily="18" charset="0"/>
                <a:cs typeface="Arial MT"/>
              </a:rPr>
              <a:t> </a:t>
            </a:r>
            <a:r>
              <a:rPr sz="2000" spc="4" dirty="0">
                <a:solidFill>
                  <a:srgbClr val="002060"/>
                </a:solidFill>
                <a:latin typeface="Cambria" pitchFamily="18" charset="0"/>
                <a:ea typeface="Cambria" pitchFamily="18" charset="0"/>
                <a:cs typeface="Arial MT"/>
              </a:rPr>
              <a:t>train</a:t>
            </a:r>
            <a:r>
              <a:rPr sz="2000" spc="-64" dirty="0">
                <a:solidFill>
                  <a:srgbClr val="002060"/>
                </a:solidFill>
                <a:latin typeface="Cambria" pitchFamily="18" charset="0"/>
                <a:ea typeface="Cambria" pitchFamily="18" charset="0"/>
                <a:cs typeface="Arial MT"/>
              </a:rPr>
              <a:t> </a:t>
            </a:r>
            <a:r>
              <a:rPr sz="2000" spc="11" dirty="0">
                <a:solidFill>
                  <a:srgbClr val="002060"/>
                </a:solidFill>
                <a:latin typeface="Cambria" pitchFamily="18" charset="0"/>
                <a:ea typeface="Cambria" pitchFamily="18" charset="0"/>
                <a:cs typeface="Arial MT"/>
              </a:rPr>
              <a:t>model.</a:t>
            </a:r>
            <a:endParaRPr sz="2000" dirty="0">
              <a:solidFill>
                <a:srgbClr val="002060"/>
              </a:solidFill>
              <a:latin typeface="Cambria" pitchFamily="18" charset="0"/>
              <a:ea typeface="Cambria" pitchFamily="18" charset="0"/>
              <a:cs typeface="Arial MT"/>
            </a:endParaRPr>
          </a:p>
          <a:p>
            <a:pPr marL="143351" indent="-134303">
              <a:spcBef>
                <a:spcPts val="1286"/>
              </a:spcBef>
              <a:buChar char="•"/>
              <a:tabLst>
                <a:tab pos="143828" algn="l"/>
              </a:tabLst>
            </a:pPr>
            <a:r>
              <a:rPr sz="2000" spc="-79" dirty="0">
                <a:solidFill>
                  <a:srgbClr val="002060"/>
                </a:solidFill>
                <a:latin typeface="Cambria" pitchFamily="18" charset="0"/>
                <a:ea typeface="Cambria" pitchFamily="18" charset="0"/>
                <a:cs typeface="Arial MT"/>
              </a:rPr>
              <a:t>Test</a:t>
            </a:r>
            <a:r>
              <a:rPr sz="2000" spc="-86" dirty="0">
                <a:solidFill>
                  <a:srgbClr val="002060"/>
                </a:solidFill>
                <a:latin typeface="Cambria" pitchFamily="18" charset="0"/>
                <a:ea typeface="Cambria" pitchFamily="18" charset="0"/>
                <a:cs typeface="Arial MT"/>
              </a:rPr>
              <a:t> </a:t>
            </a:r>
            <a:r>
              <a:rPr sz="2000" spc="11" dirty="0">
                <a:solidFill>
                  <a:srgbClr val="002060"/>
                </a:solidFill>
                <a:latin typeface="Cambria" pitchFamily="18" charset="0"/>
                <a:ea typeface="Cambria" pitchFamily="18" charset="0"/>
                <a:cs typeface="Arial MT"/>
              </a:rPr>
              <a:t>dataset</a:t>
            </a:r>
            <a:r>
              <a:rPr sz="2000" spc="-23" dirty="0">
                <a:solidFill>
                  <a:srgbClr val="002060"/>
                </a:solidFill>
                <a:latin typeface="Cambria" pitchFamily="18" charset="0"/>
                <a:ea typeface="Cambria" pitchFamily="18" charset="0"/>
                <a:cs typeface="Arial MT"/>
              </a:rPr>
              <a:t> </a:t>
            </a:r>
            <a:r>
              <a:rPr sz="2000" spc="4" dirty="0">
                <a:solidFill>
                  <a:srgbClr val="002060"/>
                </a:solidFill>
                <a:latin typeface="Cambria" pitchFamily="18" charset="0"/>
                <a:ea typeface="Cambria" pitchFamily="18" charset="0"/>
                <a:cs typeface="Arial MT"/>
              </a:rPr>
              <a:t>is</a:t>
            </a:r>
            <a:r>
              <a:rPr sz="2000" spc="30" dirty="0">
                <a:solidFill>
                  <a:srgbClr val="002060"/>
                </a:solidFill>
                <a:latin typeface="Cambria" pitchFamily="18" charset="0"/>
                <a:ea typeface="Cambria" pitchFamily="18" charset="0"/>
                <a:cs typeface="Arial MT"/>
              </a:rPr>
              <a:t> </a:t>
            </a:r>
            <a:r>
              <a:rPr sz="2000" spc="4" dirty="0">
                <a:solidFill>
                  <a:srgbClr val="002060"/>
                </a:solidFill>
                <a:latin typeface="Cambria" pitchFamily="18" charset="0"/>
                <a:ea typeface="Cambria" pitchFamily="18" charset="0"/>
                <a:cs typeface="Arial MT"/>
              </a:rPr>
              <a:t>for</a:t>
            </a:r>
            <a:r>
              <a:rPr sz="2000" dirty="0">
                <a:solidFill>
                  <a:srgbClr val="002060"/>
                </a:solidFill>
                <a:latin typeface="Cambria" pitchFamily="18" charset="0"/>
                <a:ea typeface="Cambria" pitchFamily="18" charset="0"/>
                <a:cs typeface="Arial MT"/>
              </a:rPr>
              <a:t> </a:t>
            </a:r>
            <a:r>
              <a:rPr sz="2000" spc="4" dirty="0">
                <a:solidFill>
                  <a:srgbClr val="002060"/>
                </a:solidFill>
                <a:latin typeface="Cambria" pitchFamily="18" charset="0"/>
                <a:ea typeface="Cambria" pitchFamily="18" charset="0"/>
                <a:cs typeface="Arial MT"/>
              </a:rPr>
              <a:t>testing</a:t>
            </a:r>
            <a:r>
              <a:rPr sz="2000" spc="-15" dirty="0">
                <a:solidFill>
                  <a:srgbClr val="002060"/>
                </a:solidFill>
                <a:latin typeface="Cambria" pitchFamily="18" charset="0"/>
                <a:ea typeface="Cambria" pitchFamily="18" charset="0"/>
                <a:cs typeface="Arial MT"/>
              </a:rPr>
              <a:t> </a:t>
            </a:r>
            <a:r>
              <a:rPr sz="2000" spc="8" dirty="0">
                <a:solidFill>
                  <a:srgbClr val="002060"/>
                </a:solidFill>
                <a:latin typeface="Cambria" pitchFamily="18" charset="0"/>
                <a:ea typeface="Cambria" pitchFamily="18" charset="0"/>
                <a:cs typeface="Arial MT"/>
              </a:rPr>
              <a:t>the</a:t>
            </a:r>
            <a:r>
              <a:rPr sz="2000" spc="-4" dirty="0">
                <a:solidFill>
                  <a:srgbClr val="002060"/>
                </a:solidFill>
                <a:latin typeface="Cambria" pitchFamily="18" charset="0"/>
                <a:ea typeface="Cambria" pitchFamily="18" charset="0"/>
                <a:cs typeface="Arial MT"/>
              </a:rPr>
              <a:t> </a:t>
            </a:r>
            <a:r>
              <a:rPr sz="2000" spc="8" dirty="0">
                <a:solidFill>
                  <a:srgbClr val="002060"/>
                </a:solidFill>
                <a:latin typeface="Cambria" pitchFamily="18" charset="0"/>
                <a:ea typeface="Cambria" pitchFamily="18" charset="0"/>
                <a:cs typeface="Arial MT"/>
              </a:rPr>
              <a:t>performance</a:t>
            </a:r>
            <a:r>
              <a:rPr sz="2000" spc="-23" dirty="0">
                <a:solidFill>
                  <a:srgbClr val="002060"/>
                </a:solidFill>
                <a:latin typeface="Cambria" pitchFamily="18" charset="0"/>
                <a:ea typeface="Cambria" pitchFamily="18" charset="0"/>
                <a:cs typeface="Arial MT"/>
              </a:rPr>
              <a:t> </a:t>
            </a:r>
            <a:r>
              <a:rPr sz="2000" spc="8" dirty="0">
                <a:solidFill>
                  <a:srgbClr val="002060"/>
                </a:solidFill>
                <a:latin typeface="Cambria" pitchFamily="18" charset="0"/>
                <a:ea typeface="Cambria" pitchFamily="18" charset="0"/>
                <a:cs typeface="Arial MT"/>
              </a:rPr>
              <a:t>of</a:t>
            </a:r>
            <a:r>
              <a:rPr sz="2000" spc="38" dirty="0">
                <a:solidFill>
                  <a:srgbClr val="002060"/>
                </a:solidFill>
                <a:latin typeface="Cambria" pitchFamily="18" charset="0"/>
                <a:ea typeface="Cambria" pitchFamily="18" charset="0"/>
                <a:cs typeface="Arial MT"/>
              </a:rPr>
              <a:t> </a:t>
            </a:r>
            <a:r>
              <a:rPr sz="2000" spc="4" dirty="0">
                <a:solidFill>
                  <a:srgbClr val="002060"/>
                </a:solidFill>
                <a:latin typeface="Cambria" pitchFamily="18" charset="0"/>
                <a:ea typeface="Cambria" pitchFamily="18" charset="0"/>
                <a:cs typeface="Arial MT"/>
              </a:rPr>
              <a:t>train</a:t>
            </a:r>
            <a:r>
              <a:rPr sz="2000" spc="11" dirty="0">
                <a:solidFill>
                  <a:srgbClr val="002060"/>
                </a:solidFill>
                <a:latin typeface="Cambria" pitchFamily="18" charset="0"/>
                <a:ea typeface="Cambria" pitchFamily="18" charset="0"/>
                <a:cs typeface="Arial MT"/>
              </a:rPr>
              <a:t> </a:t>
            </a:r>
            <a:r>
              <a:rPr sz="2000" spc="8" dirty="0">
                <a:solidFill>
                  <a:srgbClr val="002060"/>
                </a:solidFill>
                <a:latin typeface="Cambria" pitchFamily="18" charset="0"/>
                <a:ea typeface="Cambria" pitchFamily="18" charset="0"/>
                <a:cs typeface="Arial MT"/>
              </a:rPr>
              <a:t>model.</a:t>
            </a:r>
            <a:endParaRPr sz="2000" dirty="0">
              <a:solidFill>
                <a:srgbClr val="002060"/>
              </a:solidFill>
              <a:latin typeface="Cambria" pitchFamily="18" charset="0"/>
              <a:ea typeface="Cambria" pitchFamily="18" charset="0"/>
              <a:cs typeface="Arial MT"/>
            </a:endParaRPr>
          </a:p>
          <a:p>
            <a:pPr marL="10478" marR="3810">
              <a:lnSpc>
                <a:spcPts val="1650"/>
              </a:lnSpc>
              <a:spcBef>
                <a:spcPts val="1646"/>
              </a:spcBef>
              <a:buChar char="•"/>
              <a:tabLst>
                <a:tab pos="147161" algn="l"/>
                <a:tab pos="381476" algn="l"/>
              </a:tabLst>
            </a:pPr>
            <a:r>
              <a:rPr sz="2000" spc="11" dirty="0">
                <a:solidFill>
                  <a:srgbClr val="002060"/>
                </a:solidFill>
                <a:latin typeface="Cambria" pitchFamily="18" charset="0"/>
                <a:ea typeface="Cambria" pitchFamily="18" charset="0"/>
                <a:cs typeface="Arial MT"/>
              </a:rPr>
              <a:t>Here 80% </a:t>
            </a:r>
            <a:r>
              <a:rPr sz="2000" spc="8" dirty="0">
                <a:solidFill>
                  <a:srgbClr val="002060"/>
                </a:solidFill>
                <a:latin typeface="Cambria" pitchFamily="18" charset="0"/>
                <a:ea typeface="Cambria" pitchFamily="18" charset="0"/>
                <a:cs typeface="Arial MT"/>
              </a:rPr>
              <a:t>of data </a:t>
            </a:r>
            <a:r>
              <a:rPr sz="2000" spc="11" dirty="0">
                <a:solidFill>
                  <a:srgbClr val="002060"/>
                </a:solidFill>
                <a:latin typeface="Cambria" pitchFamily="18" charset="0"/>
                <a:ea typeface="Cambria" pitchFamily="18" charset="0"/>
                <a:cs typeface="Arial MT"/>
              </a:rPr>
              <a:t>taken </a:t>
            </a:r>
            <a:r>
              <a:rPr sz="2000" spc="8" dirty="0">
                <a:solidFill>
                  <a:srgbClr val="002060"/>
                </a:solidFill>
                <a:latin typeface="Cambria" pitchFamily="18" charset="0"/>
                <a:ea typeface="Cambria" pitchFamily="18" charset="0"/>
                <a:cs typeface="Arial MT"/>
              </a:rPr>
              <a:t>as </a:t>
            </a:r>
            <a:r>
              <a:rPr sz="2000" spc="4" dirty="0">
                <a:solidFill>
                  <a:srgbClr val="002060"/>
                </a:solidFill>
                <a:latin typeface="Cambria" pitchFamily="18" charset="0"/>
                <a:ea typeface="Cambria" pitchFamily="18" charset="0"/>
                <a:cs typeface="Arial MT"/>
              </a:rPr>
              <a:t>training </a:t>
            </a:r>
            <a:r>
              <a:rPr sz="2000" spc="11" dirty="0">
                <a:solidFill>
                  <a:srgbClr val="002060"/>
                </a:solidFill>
                <a:latin typeface="Cambria" pitchFamily="18" charset="0"/>
                <a:ea typeface="Cambria" pitchFamily="18" charset="0"/>
                <a:cs typeface="Arial MT"/>
              </a:rPr>
              <a:t>dataset </a:t>
            </a:r>
            <a:r>
              <a:rPr sz="2000" spc="8" dirty="0">
                <a:solidFill>
                  <a:srgbClr val="002060"/>
                </a:solidFill>
                <a:latin typeface="Cambria" pitchFamily="18" charset="0"/>
                <a:ea typeface="Cambria" pitchFamily="18" charset="0"/>
                <a:cs typeface="Arial MT"/>
              </a:rPr>
              <a:t>&amp; </a:t>
            </a:r>
            <a:r>
              <a:rPr sz="2000" spc="11" dirty="0">
                <a:solidFill>
                  <a:srgbClr val="002060"/>
                </a:solidFill>
                <a:latin typeface="Cambria" pitchFamily="18" charset="0"/>
                <a:ea typeface="Cambria" pitchFamily="18" charset="0"/>
                <a:cs typeface="Arial MT"/>
              </a:rPr>
              <a:t>remaining </a:t>
            </a:r>
            <a:r>
              <a:rPr sz="2000" spc="8" dirty="0">
                <a:solidFill>
                  <a:srgbClr val="002060"/>
                </a:solidFill>
                <a:latin typeface="Cambria" pitchFamily="18" charset="0"/>
                <a:ea typeface="Cambria" pitchFamily="18" charset="0"/>
                <a:cs typeface="Arial MT"/>
              </a:rPr>
              <a:t>20% of </a:t>
            </a:r>
            <a:r>
              <a:rPr sz="2000" spc="11" dirty="0">
                <a:solidFill>
                  <a:srgbClr val="002060"/>
                </a:solidFill>
                <a:latin typeface="Cambria" pitchFamily="18" charset="0"/>
                <a:ea typeface="Cambria" pitchFamily="18" charset="0"/>
                <a:cs typeface="Arial MT"/>
              </a:rPr>
              <a:t>dataset used </a:t>
            </a:r>
            <a:r>
              <a:rPr sz="2000" spc="-461" dirty="0">
                <a:solidFill>
                  <a:srgbClr val="002060"/>
                </a:solidFill>
                <a:latin typeface="Cambria" pitchFamily="18" charset="0"/>
                <a:ea typeface="Cambria" pitchFamily="18" charset="0"/>
                <a:cs typeface="Arial MT"/>
              </a:rPr>
              <a:t> </a:t>
            </a:r>
            <a:r>
              <a:rPr lang="en-GB" sz="2000" spc="-461" dirty="0" smtClean="0">
                <a:solidFill>
                  <a:srgbClr val="002060"/>
                </a:solidFill>
                <a:latin typeface="Cambria" pitchFamily="18" charset="0"/>
                <a:ea typeface="Cambria" pitchFamily="18" charset="0"/>
                <a:cs typeface="Arial MT"/>
              </a:rPr>
              <a:t>	</a:t>
            </a:r>
            <a:r>
              <a:rPr sz="2000" spc="4" dirty="0" smtClean="0">
                <a:solidFill>
                  <a:srgbClr val="002060"/>
                </a:solidFill>
                <a:latin typeface="Cambria" pitchFamily="18" charset="0"/>
                <a:ea typeface="Cambria" pitchFamily="18" charset="0"/>
                <a:cs typeface="Arial MT"/>
              </a:rPr>
              <a:t>for</a:t>
            </a:r>
            <a:r>
              <a:rPr lang="en-GB" sz="2000" spc="4" dirty="0">
                <a:solidFill>
                  <a:srgbClr val="002060"/>
                </a:solidFill>
                <a:latin typeface="Cambria" pitchFamily="18" charset="0"/>
                <a:ea typeface="Cambria" pitchFamily="18" charset="0"/>
                <a:cs typeface="Arial MT"/>
              </a:rPr>
              <a:t> </a:t>
            </a:r>
            <a:r>
              <a:rPr sz="2000" spc="4" dirty="0" smtClean="0">
                <a:solidFill>
                  <a:srgbClr val="002060"/>
                </a:solidFill>
                <a:latin typeface="Cambria" pitchFamily="18" charset="0"/>
                <a:ea typeface="Cambria" pitchFamily="18" charset="0"/>
                <a:cs typeface="Arial MT"/>
              </a:rPr>
              <a:t>testing</a:t>
            </a:r>
            <a:r>
              <a:rPr sz="2000" spc="-30" dirty="0" smtClean="0">
                <a:solidFill>
                  <a:srgbClr val="002060"/>
                </a:solidFill>
                <a:latin typeface="Cambria" pitchFamily="18" charset="0"/>
                <a:ea typeface="Cambria" pitchFamily="18" charset="0"/>
                <a:cs typeface="Arial MT"/>
              </a:rPr>
              <a:t> </a:t>
            </a:r>
            <a:r>
              <a:rPr sz="2000" spc="8" dirty="0">
                <a:solidFill>
                  <a:srgbClr val="002060"/>
                </a:solidFill>
                <a:latin typeface="Cambria" pitchFamily="18" charset="0"/>
                <a:ea typeface="Cambria" pitchFamily="18" charset="0"/>
                <a:cs typeface="Arial MT"/>
              </a:rPr>
              <a:t>purpose.</a:t>
            </a:r>
            <a:endParaRPr sz="2000" dirty="0">
              <a:solidFill>
                <a:srgbClr val="002060"/>
              </a:solidFill>
              <a:latin typeface="Cambria" pitchFamily="18" charset="0"/>
              <a:ea typeface="Cambria" pitchFamily="18" charset="0"/>
              <a:cs typeface="Arial MT"/>
            </a:endParaRPr>
          </a:p>
        </p:txBody>
      </p:sp>
      <p:grpSp>
        <p:nvGrpSpPr>
          <p:cNvPr id="5" name="object 5"/>
          <p:cNvGrpSpPr/>
          <p:nvPr/>
        </p:nvGrpSpPr>
        <p:grpSpPr>
          <a:xfrm>
            <a:off x="2213371" y="992915"/>
            <a:ext cx="4180046" cy="1712595"/>
            <a:chOff x="6097334" y="3943934"/>
            <a:chExt cx="5573395" cy="2283460"/>
          </a:xfrm>
        </p:grpSpPr>
        <p:pic>
          <p:nvPicPr>
            <p:cNvPr id="6" name="object 6"/>
            <p:cNvPicPr/>
            <p:nvPr/>
          </p:nvPicPr>
          <p:blipFill>
            <a:blip r:embed="rId2" cstate="print"/>
            <a:stretch>
              <a:fillRect/>
            </a:stretch>
          </p:blipFill>
          <p:spPr>
            <a:xfrm>
              <a:off x="6423660" y="4130040"/>
              <a:ext cx="5109972" cy="1911095"/>
            </a:xfrm>
            <a:prstGeom prst="rect">
              <a:avLst/>
            </a:prstGeom>
          </p:spPr>
        </p:pic>
        <p:sp>
          <p:nvSpPr>
            <p:cNvPr id="7" name="object 7"/>
            <p:cNvSpPr/>
            <p:nvPr/>
          </p:nvSpPr>
          <p:spPr>
            <a:xfrm>
              <a:off x="6102096" y="3948696"/>
              <a:ext cx="5563870" cy="2273935"/>
            </a:xfrm>
            <a:custGeom>
              <a:avLst/>
              <a:gdLst/>
              <a:ahLst/>
              <a:cxnLst/>
              <a:rect l="l" t="t" r="r" b="b"/>
              <a:pathLst>
                <a:path w="5563870" h="2273935">
                  <a:moveTo>
                    <a:pt x="0" y="2273554"/>
                  </a:moveTo>
                  <a:lnTo>
                    <a:pt x="5563870" y="2273554"/>
                  </a:lnTo>
                  <a:lnTo>
                    <a:pt x="5563870" y="0"/>
                  </a:lnTo>
                  <a:lnTo>
                    <a:pt x="0" y="0"/>
                  </a:lnTo>
                  <a:lnTo>
                    <a:pt x="0" y="2273554"/>
                  </a:lnTo>
                  <a:close/>
                </a:path>
              </a:pathLst>
            </a:custGeom>
            <a:ln w="9523">
              <a:solidFill>
                <a:srgbClr val="FF0000"/>
              </a:solidFill>
            </a:ln>
          </p:spPr>
          <p:txBody>
            <a:bodyPr wrap="square" lIns="0" tIns="0" rIns="0" bIns="0" rtlCol="0"/>
            <a:lstStyle/>
            <a:p>
              <a:endParaRPr/>
            </a:p>
          </p:txBody>
        </p:sp>
      </p:grpSp>
      <p:grpSp>
        <p:nvGrpSpPr>
          <p:cNvPr id="8" name="object 3"/>
          <p:cNvGrpSpPr/>
          <p:nvPr/>
        </p:nvGrpSpPr>
        <p:grpSpPr>
          <a:xfrm>
            <a:off x="0" y="742950"/>
            <a:ext cx="9145270" cy="88900"/>
            <a:chOff x="0" y="848545"/>
            <a:chExt cx="9145270" cy="88900"/>
          </a:xfrm>
        </p:grpSpPr>
        <p:pic>
          <p:nvPicPr>
            <p:cNvPr id="9" name="object 4"/>
            <p:cNvPicPr/>
            <p:nvPr/>
          </p:nvPicPr>
          <p:blipFill>
            <a:blip r:embed="rId3" cstate="print"/>
            <a:stretch>
              <a:fillRect/>
            </a:stretch>
          </p:blipFill>
          <p:spPr>
            <a:xfrm>
              <a:off x="0" y="848545"/>
              <a:ext cx="9143999" cy="88847"/>
            </a:xfrm>
            <a:prstGeom prst="rect">
              <a:avLst/>
            </a:prstGeom>
          </p:spPr>
        </p:pic>
        <p:sp>
          <p:nvSpPr>
            <p:cNvPr id="10"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Tree>
    <p:extLst>
      <p:ext uri="{BB962C8B-B14F-4D97-AF65-F5344CB8AC3E}">
        <p14:creationId xmlns:p14="http://schemas.microsoft.com/office/powerpoint/2010/main" val="3872597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513286"/>
            <a:ext cx="2156460" cy="443070"/>
          </a:xfrm>
          <a:prstGeom prst="rect">
            <a:avLst/>
          </a:prstGeom>
        </p:spPr>
        <p:txBody>
          <a:bodyPr vert="horz" wrap="square" lIns="0" tIns="12065" rIns="0" bIns="0" rtlCol="0">
            <a:spAutoFit/>
          </a:bodyPr>
          <a:lstStyle/>
          <a:p>
            <a:pPr marL="12700">
              <a:lnSpc>
                <a:spcPct val="100000"/>
              </a:lnSpc>
              <a:spcBef>
                <a:spcPts val="95"/>
              </a:spcBef>
            </a:pPr>
            <a:r>
              <a:rPr sz="2800" i="0" u="none" spc="-140" dirty="0" smtClean="0">
                <a:solidFill>
                  <a:srgbClr val="CC0000"/>
                </a:solidFill>
                <a:latin typeface="Georgia" pitchFamily="18" charset="0"/>
                <a:cs typeface="Verdana"/>
              </a:rPr>
              <a:t>CONTENTS</a:t>
            </a:r>
            <a:endParaRPr sz="2800" dirty="0">
              <a:latin typeface="Georgia" pitchFamily="18" charset="0"/>
              <a:cs typeface="Verdana"/>
            </a:endParaRPr>
          </a:p>
        </p:txBody>
      </p:sp>
      <p:sp>
        <p:nvSpPr>
          <p:cNvPr id="3" name="object 3"/>
          <p:cNvSpPr txBox="1"/>
          <p:nvPr/>
        </p:nvSpPr>
        <p:spPr>
          <a:xfrm>
            <a:off x="81281" y="1135136"/>
            <a:ext cx="4643119" cy="3447739"/>
          </a:xfrm>
          <a:prstGeom prst="rect">
            <a:avLst/>
          </a:prstGeom>
        </p:spPr>
        <p:txBody>
          <a:bodyPr vert="horz" wrap="square" lIns="0" tIns="53975" rIns="0" bIns="0" rtlCol="0">
            <a:spAutoFit/>
          </a:bodyPr>
          <a:lstStyle/>
          <a:p>
            <a:pPr marL="421005" indent="-408940">
              <a:lnSpc>
                <a:spcPct val="100000"/>
              </a:lnSpc>
              <a:spcBef>
                <a:spcPts val="425"/>
              </a:spcBef>
              <a:buClr>
                <a:srgbClr val="CC0000"/>
              </a:buClr>
              <a:buAutoNum type="arabicPeriod"/>
              <a:tabLst>
                <a:tab pos="421005" algn="l"/>
                <a:tab pos="421640" algn="l"/>
              </a:tabLst>
            </a:pPr>
            <a:endParaRPr sz="1800" dirty="0">
              <a:solidFill>
                <a:srgbClr val="002060"/>
              </a:solidFill>
              <a:latin typeface="Verdana"/>
              <a:cs typeface="Verdana"/>
            </a:endParaRPr>
          </a:p>
          <a:p>
            <a:pPr marL="421005" indent="-408940">
              <a:lnSpc>
                <a:spcPct val="100000"/>
              </a:lnSpc>
              <a:spcBef>
                <a:spcPts val="325"/>
              </a:spcBef>
              <a:buClr>
                <a:srgbClr val="CC0000"/>
              </a:buClr>
              <a:buAutoNum type="arabicPeriod"/>
              <a:tabLst>
                <a:tab pos="421005" algn="l"/>
                <a:tab pos="421640" algn="l"/>
              </a:tabLst>
            </a:pPr>
            <a:r>
              <a:rPr sz="1800" b="1" spc="-80" dirty="0" smtClean="0">
                <a:solidFill>
                  <a:srgbClr val="002060"/>
                </a:solidFill>
                <a:latin typeface="Cambria" pitchFamily="18" charset="0"/>
                <a:ea typeface="Cambria" pitchFamily="18" charset="0"/>
                <a:cs typeface="Verdana"/>
              </a:rPr>
              <a:t>Introduction</a:t>
            </a:r>
            <a:endParaRPr sz="1800" dirty="0">
              <a:solidFill>
                <a:srgbClr val="002060"/>
              </a:solidFill>
              <a:latin typeface="Cambria" pitchFamily="18" charset="0"/>
              <a:ea typeface="Cambria" pitchFamily="18" charset="0"/>
              <a:cs typeface="Verdana"/>
            </a:endParaRPr>
          </a:p>
          <a:p>
            <a:pPr marL="421005" indent="-408940">
              <a:lnSpc>
                <a:spcPct val="100000"/>
              </a:lnSpc>
              <a:spcBef>
                <a:spcPts val="330"/>
              </a:spcBef>
              <a:buClr>
                <a:srgbClr val="CC0000"/>
              </a:buClr>
              <a:buAutoNum type="arabicPeriod"/>
              <a:tabLst>
                <a:tab pos="421005" algn="l"/>
                <a:tab pos="421640" algn="l"/>
              </a:tabLst>
            </a:pPr>
            <a:r>
              <a:rPr lang="en-GB" sz="1800" b="1" spc="-55" dirty="0" smtClean="0">
                <a:solidFill>
                  <a:srgbClr val="002060"/>
                </a:solidFill>
                <a:latin typeface="Cambria" pitchFamily="18" charset="0"/>
                <a:ea typeface="Cambria" pitchFamily="18" charset="0"/>
                <a:cs typeface="Verdana"/>
              </a:rPr>
              <a:t>Historical Analysis of Stock Price</a:t>
            </a:r>
            <a:endParaRPr lang="en-GB" b="1" spc="-50" dirty="0" smtClean="0">
              <a:solidFill>
                <a:srgbClr val="002060"/>
              </a:solidFill>
              <a:latin typeface="Cambria" pitchFamily="18" charset="0"/>
              <a:ea typeface="Cambria" pitchFamily="18" charset="0"/>
              <a:cs typeface="Verdana"/>
            </a:endParaRPr>
          </a:p>
          <a:p>
            <a:pPr marL="421005" indent="-408940">
              <a:lnSpc>
                <a:spcPct val="100000"/>
              </a:lnSpc>
              <a:spcBef>
                <a:spcPts val="330"/>
              </a:spcBef>
              <a:buClr>
                <a:srgbClr val="CC0000"/>
              </a:buClr>
              <a:buAutoNum type="arabicPeriod"/>
              <a:tabLst>
                <a:tab pos="421005" algn="l"/>
                <a:tab pos="421640" algn="l"/>
              </a:tabLst>
            </a:pPr>
            <a:r>
              <a:rPr lang="en-GB" sz="1800" b="1" spc="-20" dirty="0" smtClean="0">
                <a:solidFill>
                  <a:srgbClr val="002060"/>
                </a:solidFill>
                <a:latin typeface="Cambria" pitchFamily="18" charset="0"/>
                <a:ea typeface="Cambria" pitchFamily="18" charset="0"/>
                <a:cs typeface="Verdana"/>
              </a:rPr>
              <a:t>Current Market Trends Affecting the Stock Price</a:t>
            </a:r>
            <a:endParaRPr sz="1800" dirty="0">
              <a:solidFill>
                <a:srgbClr val="002060"/>
              </a:solidFill>
              <a:latin typeface="Cambria" pitchFamily="18" charset="0"/>
              <a:ea typeface="Cambria" pitchFamily="18" charset="0"/>
              <a:cs typeface="Verdana"/>
            </a:endParaRPr>
          </a:p>
          <a:p>
            <a:pPr marL="421005" indent="-408940">
              <a:lnSpc>
                <a:spcPct val="100000"/>
              </a:lnSpc>
              <a:spcBef>
                <a:spcPts val="325"/>
              </a:spcBef>
              <a:buClr>
                <a:srgbClr val="CC0000"/>
              </a:buClr>
              <a:buAutoNum type="arabicPeriod"/>
              <a:tabLst>
                <a:tab pos="421005" algn="l"/>
                <a:tab pos="421640" algn="l"/>
              </a:tabLst>
            </a:pPr>
            <a:r>
              <a:rPr lang="en-GB" b="1" spc="-20" dirty="0" smtClean="0">
                <a:solidFill>
                  <a:srgbClr val="002060"/>
                </a:solidFill>
                <a:latin typeface="Cambria" pitchFamily="18" charset="0"/>
                <a:ea typeface="Cambria" pitchFamily="18" charset="0"/>
                <a:cs typeface="Verdana"/>
              </a:rPr>
              <a:t>Exploratory Data Analysis</a:t>
            </a:r>
          </a:p>
          <a:p>
            <a:pPr marL="421005" indent="-408940">
              <a:lnSpc>
                <a:spcPct val="100000"/>
              </a:lnSpc>
              <a:spcBef>
                <a:spcPts val="325"/>
              </a:spcBef>
              <a:buClr>
                <a:srgbClr val="CC0000"/>
              </a:buClr>
              <a:buAutoNum type="arabicPeriod"/>
              <a:tabLst>
                <a:tab pos="421005" algn="l"/>
                <a:tab pos="421640" algn="l"/>
              </a:tabLst>
            </a:pPr>
            <a:r>
              <a:rPr lang="en-GB" b="1" spc="-55" dirty="0" smtClean="0">
                <a:solidFill>
                  <a:srgbClr val="002060"/>
                </a:solidFill>
                <a:latin typeface="Cambria" pitchFamily="18" charset="0"/>
                <a:ea typeface="Cambria" pitchFamily="18" charset="0"/>
                <a:cs typeface="Verdana"/>
              </a:rPr>
              <a:t>Regression</a:t>
            </a:r>
            <a:r>
              <a:rPr lang="en-GB" b="1" spc="-100" dirty="0" smtClean="0">
                <a:solidFill>
                  <a:srgbClr val="002060"/>
                </a:solidFill>
                <a:latin typeface="Cambria" pitchFamily="18" charset="0"/>
                <a:ea typeface="Cambria" pitchFamily="18" charset="0"/>
                <a:cs typeface="Verdana"/>
              </a:rPr>
              <a:t> </a:t>
            </a:r>
            <a:r>
              <a:rPr sz="1800" b="1" spc="-30" dirty="0" smtClean="0">
                <a:solidFill>
                  <a:srgbClr val="002060"/>
                </a:solidFill>
                <a:latin typeface="Cambria" pitchFamily="18" charset="0"/>
                <a:ea typeface="Cambria" pitchFamily="18" charset="0"/>
                <a:cs typeface="Verdana"/>
              </a:rPr>
              <a:t>Mo</a:t>
            </a:r>
            <a:r>
              <a:rPr sz="1800" b="1" spc="-40" dirty="0" smtClean="0">
                <a:solidFill>
                  <a:srgbClr val="002060"/>
                </a:solidFill>
                <a:latin typeface="Cambria" pitchFamily="18" charset="0"/>
                <a:ea typeface="Cambria" pitchFamily="18" charset="0"/>
                <a:cs typeface="Verdana"/>
              </a:rPr>
              <a:t>d</a:t>
            </a:r>
            <a:r>
              <a:rPr sz="1800" b="1" spc="-35" dirty="0" smtClean="0">
                <a:solidFill>
                  <a:srgbClr val="002060"/>
                </a:solidFill>
                <a:latin typeface="Cambria" pitchFamily="18" charset="0"/>
                <a:ea typeface="Cambria" pitchFamily="18" charset="0"/>
                <a:cs typeface="Verdana"/>
              </a:rPr>
              <a:t>e</a:t>
            </a:r>
            <a:r>
              <a:rPr sz="1800" b="1" spc="-55" dirty="0" smtClean="0">
                <a:solidFill>
                  <a:srgbClr val="002060"/>
                </a:solidFill>
                <a:latin typeface="Cambria" pitchFamily="18" charset="0"/>
                <a:ea typeface="Cambria" pitchFamily="18" charset="0"/>
                <a:cs typeface="Verdana"/>
              </a:rPr>
              <a:t>l</a:t>
            </a:r>
            <a:endParaRPr lang="en-GB" sz="1800" b="1" spc="-55" dirty="0" smtClean="0">
              <a:solidFill>
                <a:srgbClr val="002060"/>
              </a:solidFill>
              <a:latin typeface="Cambria" pitchFamily="18" charset="0"/>
              <a:ea typeface="Cambria" pitchFamily="18" charset="0"/>
              <a:cs typeface="Verdana"/>
            </a:endParaRPr>
          </a:p>
          <a:p>
            <a:pPr marL="421005" indent="-408940">
              <a:lnSpc>
                <a:spcPct val="100000"/>
              </a:lnSpc>
              <a:spcBef>
                <a:spcPts val="325"/>
              </a:spcBef>
              <a:buClr>
                <a:srgbClr val="CC0000"/>
              </a:buClr>
              <a:buAutoNum type="arabicPeriod"/>
              <a:tabLst>
                <a:tab pos="421005" algn="l"/>
                <a:tab pos="421640" algn="l"/>
              </a:tabLst>
            </a:pPr>
            <a:r>
              <a:rPr lang="en-GB" b="1" dirty="0">
                <a:solidFill>
                  <a:srgbClr val="002060"/>
                </a:solidFill>
                <a:latin typeface="Cambria" pitchFamily="18" charset="0"/>
                <a:ea typeface="Cambria" pitchFamily="18" charset="0"/>
              </a:rPr>
              <a:t>Hypothesis Testing </a:t>
            </a:r>
            <a:endParaRPr lang="en-GB" b="1" dirty="0" smtClean="0">
              <a:solidFill>
                <a:srgbClr val="002060"/>
              </a:solidFill>
              <a:latin typeface="Cambria" pitchFamily="18" charset="0"/>
              <a:ea typeface="Cambria" pitchFamily="18" charset="0"/>
            </a:endParaRPr>
          </a:p>
          <a:p>
            <a:pPr marL="421005" indent="-408940">
              <a:lnSpc>
                <a:spcPct val="100000"/>
              </a:lnSpc>
              <a:spcBef>
                <a:spcPts val="325"/>
              </a:spcBef>
              <a:buClr>
                <a:srgbClr val="CC0000"/>
              </a:buClr>
              <a:buAutoNum type="arabicPeriod"/>
              <a:tabLst>
                <a:tab pos="421005" algn="l"/>
                <a:tab pos="421640" algn="l"/>
              </a:tabLst>
            </a:pPr>
            <a:r>
              <a:rPr sz="1800" b="1" spc="-50" dirty="0" smtClean="0">
                <a:solidFill>
                  <a:srgbClr val="002060"/>
                </a:solidFill>
                <a:latin typeface="Cambria" pitchFamily="18" charset="0"/>
                <a:ea typeface="Cambria" pitchFamily="18" charset="0"/>
                <a:cs typeface="Verdana"/>
              </a:rPr>
              <a:t>Conclusion</a:t>
            </a:r>
            <a:r>
              <a:rPr lang="en-GB" sz="1800" b="1" spc="-50" dirty="0" smtClean="0">
                <a:solidFill>
                  <a:srgbClr val="002060"/>
                </a:solidFill>
                <a:latin typeface="Cambria" pitchFamily="18" charset="0"/>
                <a:ea typeface="Cambria" pitchFamily="18" charset="0"/>
                <a:cs typeface="Verdana"/>
              </a:rPr>
              <a:t> and Future Work</a:t>
            </a:r>
            <a:endParaRPr sz="1800" dirty="0">
              <a:solidFill>
                <a:srgbClr val="002060"/>
              </a:solidFill>
              <a:latin typeface="Cambria" pitchFamily="18" charset="0"/>
              <a:ea typeface="Cambria" pitchFamily="18" charset="0"/>
              <a:cs typeface="Verdana"/>
            </a:endParaRPr>
          </a:p>
          <a:p>
            <a:pPr marL="421005" indent="-408940">
              <a:lnSpc>
                <a:spcPct val="100000"/>
              </a:lnSpc>
              <a:spcBef>
                <a:spcPts val="325"/>
              </a:spcBef>
              <a:buClr>
                <a:srgbClr val="CC0000"/>
              </a:buClr>
              <a:buAutoNum type="arabicPeriod"/>
              <a:tabLst>
                <a:tab pos="421005" algn="l"/>
                <a:tab pos="421640" algn="l"/>
              </a:tabLst>
            </a:pPr>
            <a:r>
              <a:rPr lang="en-GB" b="1" spc="-65" dirty="0" smtClean="0">
                <a:solidFill>
                  <a:srgbClr val="002060"/>
                </a:solidFill>
                <a:latin typeface="Cambria" pitchFamily="18" charset="0"/>
                <a:ea typeface="Cambria" pitchFamily="18" charset="0"/>
                <a:cs typeface="Verdana"/>
              </a:rPr>
              <a:t>Question and Answer</a:t>
            </a:r>
            <a:endParaRPr lang="en-GB" sz="1800" b="1" spc="-65" dirty="0" smtClean="0">
              <a:solidFill>
                <a:srgbClr val="002060"/>
              </a:solidFill>
              <a:latin typeface="Cambria" pitchFamily="18" charset="0"/>
              <a:ea typeface="Cambria" pitchFamily="18" charset="0"/>
              <a:cs typeface="Verdana"/>
            </a:endParaRPr>
          </a:p>
          <a:p>
            <a:pPr marL="421005" indent="-408940">
              <a:lnSpc>
                <a:spcPct val="100000"/>
              </a:lnSpc>
              <a:spcBef>
                <a:spcPts val="325"/>
              </a:spcBef>
              <a:buClr>
                <a:srgbClr val="CC0000"/>
              </a:buClr>
              <a:buAutoNum type="arabicPeriod"/>
              <a:tabLst>
                <a:tab pos="421005" algn="l"/>
                <a:tab pos="421640" algn="l"/>
              </a:tabLst>
            </a:pPr>
            <a:endParaRPr sz="1800" dirty="0">
              <a:latin typeface="Verdana"/>
              <a:cs typeface="Verdana"/>
            </a:endParaRPr>
          </a:p>
        </p:txBody>
      </p:sp>
      <p:grpSp>
        <p:nvGrpSpPr>
          <p:cNvPr id="4" name="object 4"/>
          <p:cNvGrpSpPr/>
          <p:nvPr/>
        </p:nvGrpSpPr>
        <p:grpSpPr>
          <a:xfrm>
            <a:off x="0" y="991803"/>
            <a:ext cx="9145270" cy="88900"/>
            <a:chOff x="0" y="991801"/>
            <a:chExt cx="9145270" cy="88900"/>
          </a:xfrm>
        </p:grpSpPr>
        <p:pic>
          <p:nvPicPr>
            <p:cNvPr id="5" name="object 5"/>
            <p:cNvPicPr/>
            <p:nvPr/>
          </p:nvPicPr>
          <p:blipFill>
            <a:blip r:embed="rId2" cstate="print"/>
            <a:stretch>
              <a:fillRect/>
            </a:stretch>
          </p:blipFill>
          <p:spPr>
            <a:xfrm>
              <a:off x="0" y="991801"/>
              <a:ext cx="9143999" cy="88847"/>
            </a:xfrm>
            <a:prstGeom prst="rect">
              <a:avLst/>
            </a:prstGeom>
          </p:spPr>
        </p:pic>
        <p:sp>
          <p:nvSpPr>
            <p:cNvPr id="6" name="object 6"/>
            <p:cNvSpPr/>
            <p:nvPr/>
          </p:nvSpPr>
          <p:spPr>
            <a:xfrm>
              <a:off x="761" y="1018793"/>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grpSp>
        <p:nvGrpSpPr>
          <p:cNvPr id="8" name="object 8"/>
          <p:cNvGrpSpPr/>
          <p:nvPr/>
        </p:nvGrpSpPr>
        <p:grpSpPr>
          <a:xfrm>
            <a:off x="4927600" y="1182662"/>
            <a:ext cx="4082034" cy="3427438"/>
            <a:chOff x="3902964" y="1182662"/>
            <a:chExt cx="5106670" cy="3721100"/>
          </a:xfrm>
        </p:grpSpPr>
        <p:pic>
          <p:nvPicPr>
            <p:cNvPr id="9" name="object 9"/>
            <p:cNvPicPr/>
            <p:nvPr/>
          </p:nvPicPr>
          <p:blipFill>
            <a:blip r:embed="rId3" cstate="print"/>
            <a:stretch>
              <a:fillRect/>
            </a:stretch>
          </p:blipFill>
          <p:spPr>
            <a:xfrm>
              <a:off x="3902964" y="1182662"/>
              <a:ext cx="5106162" cy="3720846"/>
            </a:xfrm>
            <a:prstGeom prst="rect">
              <a:avLst/>
            </a:prstGeom>
          </p:spPr>
        </p:pic>
        <p:pic>
          <p:nvPicPr>
            <p:cNvPr id="10" name="object 10"/>
            <p:cNvPicPr/>
            <p:nvPr/>
          </p:nvPicPr>
          <p:blipFill>
            <a:blip r:embed="rId4" cstate="print"/>
            <a:stretch>
              <a:fillRect/>
            </a:stretch>
          </p:blipFill>
          <p:spPr>
            <a:xfrm>
              <a:off x="4157472" y="1437132"/>
              <a:ext cx="4610862" cy="3225545"/>
            </a:xfrm>
            <a:prstGeom prst="rect">
              <a:avLst/>
            </a:prstGeom>
          </p:spPr>
        </p:pic>
        <p:pic>
          <p:nvPicPr>
            <p:cNvPr id="11" name="object 11"/>
            <p:cNvPicPr/>
            <p:nvPr/>
          </p:nvPicPr>
          <p:blipFill>
            <a:blip r:embed="rId5" cstate="print"/>
            <a:stretch>
              <a:fillRect/>
            </a:stretch>
          </p:blipFill>
          <p:spPr>
            <a:xfrm>
              <a:off x="4311396" y="1591056"/>
              <a:ext cx="4305300" cy="2919983"/>
            </a:xfrm>
            <a:prstGeom prst="rect">
              <a:avLst/>
            </a:prstGeom>
          </p:spPr>
        </p:pic>
      </p:grpSp>
      <p:sp>
        <p:nvSpPr>
          <p:cNvPr id="12" name="object 12"/>
          <p:cNvSpPr/>
          <p:nvPr/>
        </p:nvSpPr>
        <p:spPr>
          <a:xfrm>
            <a:off x="4266946" y="1546611"/>
            <a:ext cx="4394200" cy="3009265"/>
          </a:xfrm>
          <a:custGeom>
            <a:avLst/>
            <a:gdLst/>
            <a:ahLst/>
            <a:cxnLst/>
            <a:rect l="l" t="t" r="r" b="b"/>
            <a:pathLst>
              <a:path w="4394200" h="3009265">
                <a:moveTo>
                  <a:pt x="530351" y="0"/>
                </a:moveTo>
                <a:lnTo>
                  <a:pt x="4394200" y="0"/>
                </a:lnTo>
                <a:lnTo>
                  <a:pt x="4394200" y="2479154"/>
                </a:lnTo>
                <a:lnTo>
                  <a:pt x="4391659" y="2532189"/>
                </a:lnTo>
                <a:lnTo>
                  <a:pt x="4383405" y="2585034"/>
                </a:lnTo>
                <a:lnTo>
                  <a:pt x="4370451" y="2636100"/>
                </a:lnTo>
                <a:lnTo>
                  <a:pt x="4352671" y="2684792"/>
                </a:lnTo>
                <a:lnTo>
                  <a:pt x="4330064" y="2731109"/>
                </a:lnTo>
                <a:lnTo>
                  <a:pt x="4303776" y="2774797"/>
                </a:lnTo>
                <a:lnTo>
                  <a:pt x="4272914" y="2815958"/>
                </a:lnTo>
                <a:lnTo>
                  <a:pt x="4238752" y="2853639"/>
                </a:lnTo>
                <a:lnTo>
                  <a:pt x="4201033" y="2887865"/>
                </a:lnTo>
                <a:lnTo>
                  <a:pt x="4159884" y="2918625"/>
                </a:lnTo>
                <a:lnTo>
                  <a:pt x="4116197" y="2945015"/>
                </a:lnTo>
                <a:lnTo>
                  <a:pt x="4069842" y="2967520"/>
                </a:lnTo>
                <a:lnTo>
                  <a:pt x="4021201" y="2985350"/>
                </a:lnTo>
                <a:lnTo>
                  <a:pt x="3970147" y="2998330"/>
                </a:lnTo>
                <a:lnTo>
                  <a:pt x="3917314" y="3006559"/>
                </a:lnTo>
                <a:lnTo>
                  <a:pt x="3864229" y="3009099"/>
                </a:lnTo>
                <a:lnTo>
                  <a:pt x="0" y="3009099"/>
                </a:lnTo>
                <a:lnTo>
                  <a:pt x="0" y="530352"/>
                </a:lnTo>
                <a:lnTo>
                  <a:pt x="2539" y="476885"/>
                </a:lnTo>
                <a:lnTo>
                  <a:pt x="10794" y="424434"/>
                </a:lnTo>
                <a:lnTo>
                  <a:pt x="23749" y="373507"/>
                </a:lnTo>
                <a:lnTo>
                  <a:pt x="41528" y="324358"/>
                </a:lnTo>
                <a:lnTo>
                  <a:pt x="64134" y="278003"/>
                </a:lnTo>
                <a:lnTo>
                  <a:pt x="90424" y="234315"/>
                </a:lnTo>
                <a:lnTo>
                  <a:pt x="121284" y="193167"/>
                </a:lnTo>
                <a:lnTo>
                  <a:pt x="155448" y="155448"/>
                </a:lnTo>
                <a:lnTo>
                  <a:pt x="193166" y="121285"/>
                </a:lnTo>
                <a:lnTo>
                  <a:pt x="234314" y="90424"/>
                </a:lnTo>
                <a:lnTo>
                  <a:pt x="278002" y="64135"/>
                </a:lnTo>
                <a:lnTo>
                  <a:pt x="324357" y="41529"/>
                </a:lnTo>
                <a:lnTo>
                  <a:pt x="373506" y="23749"/>
                </a:lnTo>
                <a:lnTo>
                  <a:pt x="424433" y="10795"/>
                </a:lnTo>
                <a:lnTo>
                  <a:pt x="476884" y="2540"/>
                </a:lnTo>
                <a:lnTo>
                  <a:pt x="530351" y="0"/>
                </a:lnTo>
                <a:close/>
              </a:path>
            </a:pathLst>
          </a:custGeom>
          <a:ln w="88900">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448" y="133350"/>
            <a:ext cx="8404752" cy="470802"/>
          </a:xfrm>
          <a:prstGeom prst="rect">
            <a:avLst/>
          </a:prstGeom>
        </p:spPr>
        <p:txBody>
          <a:bodyPr vert="horz" wrap="square" lIns="0" tIns="9049" rIns="0" bIns="0" rtlCol="0">
            <a:spAutoFit/>
          </a:bodyPr>
          <a:lstStyle/>
          <a:p>
            <a:pPr marL="9525">
              <a:spcBef>
                <a:spcPts val="71"/>
              </a:spcBef>
            </a:pPr>
            <a:r>
              <a:rPr sz="3000" i="0" u="none" spc="-4" dirty="0">
                <a:solidFill>
                  <a:srgbClr val="C00000"/>
                </a:solidFill>
                <a:latin typeface="Georgia" pitchFamily="18" charset="0"/>
              </a:rPr>
              <a:t>Create</a:t>
            </a:r>
            <a:r>
              <a:rPr sz="3000" i="0" u="none" spc="4" dirty="0">
                <a:solidFill>
                  <a:srgbClr val="C00000"/>
                </a:solidFill>
                <a:latin typeface="Georgia" pitchFamily="18" charset="0"/>
              </a:rPr>
              <a:t> </a:t>
            </a:r>
            <a:r>
              <a:rPr sz="3000" i="0" u="none" spc="8" dirty="0" smtClean="0">
                <a:solidFill>
                  <a:srgbClr val="C00000"/>
                </a:solidFill>
                <a:latin typeface="Georgia" pitchFamily="18" charset="0"/>
              </a:rPr>
              <a:t> </a:t>
            </a:r>
            <a:r>
              <a:rPr sz="3000" i="0" u="none" spc="-4" dirty="0">
                <a:solidFill>
                  <a:srgbClr val="C00000"/>
                </a:solidFill>
                <a:latin typeface="Georgia" pitchFamily="18" charset="0"/>
              </a:rPr>
              <a:t>Regression</a:t>
            </a:r>
            <a:r>
              <a:rPr sz="3000" i="0" u="none" spc="19" dirty="0">
                <a:solidFill>
                  <a:srgbClr val="C00000"/>
                </a:solidFill>
                <a:latin typeface="Georgia" pitchFamily="18" charset="0"/>
              </a:rPr>
              <a:t> </a:t>
            </a:r>
            <a:r>
              <a:rPr sz="3000" i="0" u="none" spc="-4" dirty="0">
                <a:solidFill>
                  <a:srgbClr val="C00000"/>
                </a:solidFill>
                <a:latin typeface="Georgia" pitchFamily="18" charset="0"/>
              </a:rPr>
              <a:t>Models</a:t>
            </a:r>
            <a:r>
              <a:rPr sz="3000" i="0" u="none" spc="11" dirty="0">
                <a:solidFill>
                  <a:srgbClr val="C00000"/>
                </a:solidFill>
                <a:latin typeface="Georgia" pitchFamily="18" charset="0"/>
              </a:rPr>
              <a:t> </a:t>
            </a:r>
            <a:r>
              <a:rPr sz="3000" i="0" u="none" spc="-4" dirty="0">
                <a:solidFill>
                  <a:srgbClr val="C00000"/>
                </a:solidFill>
                <a:latin typeface="Georgia" pitchFamily="18" charset="0"/>
              </a:rPr>
              <a:t>for</a:t>
            </a:r>
            <a:r>
              <a:rPr sz="3000" i="0" u="none" spc="-38" dirty="0">
                <a:solidFill>
                  <a:srgbClr val="C00000"/>
                </a:solidFill>
                <a:latin typeface="Georgia" pitchFamily="18" charset="0"/>
              </a:rPr>
              <a:t> </a:t>
            </a:r>
            <a:r>
              <a:rPr sz="3000" i="0" u="none" spc="-4" dirty="0">
                <a:solidFill>
                  <a:srgbClr val="C00000"/>
                </a:solidFill>
                <a:latin typeface="Georgia" pitchFamily="18" charset="0"/>
              </a:rPr>
              <a:t>This</a:t>
            </a:r>
            <a:r>
              <a:rPr sz="3000" i="0" u="none" spc="8" dirty="0">
                <a:solidFill>
                  <a:srgbClr val="C00000"/>
                </a:solidFill>
                <a:latin typeface="Georgia" pitchFamily="18" charset="0"/>
              </a:rPr>
              <a:t> </a:t>
            </a:r>
            <a:r>
              <a:rPr sz="3000" i="0" u="none" spc="-4" dirty="0">
                <a:solidFill>
                  <a:srgbClr val="C00000"/>
                </a:solidFill>
                <a:latin typeface="Georgia" pitchFamily="18" charset="0"/>
              </a:rPr>
              <a:t>Data.</a:t>
            </a:r>
            <a:endParaRPr sz="3000" i="0" u="none" dirty="0">
              <a:solidFill>
                <a:srgbClr val="C00000"/>
              </a:solidFill>
              <a:latin typeface="Georgia" pitchFamily="18" charset="0"/>
            </a:endParaRPr>
          </a:p>
        </p:txBody>
      </p:sp>
      <p:sp>
        <p:nvSpPr>
          <p:cNvPr id="4" name="object 4"/>
          <p:cNvSpPr txBox="1"/>
          <p:nvPr/>
        </p:nvSpPr>
        <p:spPr>
          <a:xfrm>
            <a:off x="333828" y="1123950"/>
            <a:ext cx="5685971" cy="2681503"/>
          </a:xfrm>
          <a:prstGeom prst="rect">
            <a:avLst/>
          </a:prstGeom>
        </p:spPr>
        <p:txBody>
          <a:bodyPr vert="horz" wrap="square" lIns="0" tIns="80010" rIns="0" bIns="0" rtlCol="0">
            <a:spAutoFit/>
          </a:bodyPr>
          <a:lstStyle/>
          <a:p>
            <a:pPr marL="9049">
              <a:spcBef>
                <a:spcPts val="630"/>
              </a:spcBef>
              <a:buClr>
                <a:srgbClr val="83992A"/>
              </a:buClr>
              <a:buSzPct val="114285"/>
              <a:tabLst>
                <a:tab pos="224790" algn="l"/>
              </a:tabLst>
            </a:pPr>
            <a:r>
              <a:rPr sz="3600" dirty="0">
                <a:solidFill>
                  <a:srgbClr val="002060"/>
                </a:solidFill>
                <a:latin typeface="Cambria" pitchFamily="18" charset="0"/>
                <a:ea typeface="Cambria" pitchFamily="18" charset="0"/>
                <a:cs typeface="Times New Roman"/>
              </a:rPr>
              <a:t>1}</a:t>
            </a:r>
            <a:r>
              <a:rPr sz="3600" spc="-19" dirty="0">
                <a:solidFill>
                  <a:srgbClr val="002060"/>
                </a:solidFill>
                <a:latin typeface="Cambria" pitchFamily="18" charset="0"/>
                <a:ea typeface="Cambria" pitchFamily="18" charset="0"/>
                <a:cs typeface="Times New Roman"/>
              </a:rPr>
              <a:t> </a:t>
            </a:r>
            <a:r>
              <a:rPr sz="3600" spc="-4" dirty="0">
                <a:solidFill>
                  <a:srgbClr val="002060"/>
                </a:solidFill>
                <a:latin typeface="Cambria" pitchFamily="18" charset="0"/>
                <a:ea typeface="Cambria" pitchFamily="18" charset="0"/>
                <a:cs typeface="Times New Roman"/>
              </a:rPr>
              <a:t>Linear</a:t>
            </a:r>
            <a:r>
              <a:rPr sz="3600" spc="-8" dirty="0">
                <a:solidFill>
                  <a:srgbClr val="002060"/>
                </a:solidFill>
                <a:latin typeface="Cambria" pitchFamily="18" charset="0"/>
                <a:ea typeface="Cambria" pitchFamily="18" charset="0"/>
                <a:cs typeface="Times New Roman"/>
              </a:rPr>
              <a:t> </a:t>
            </a:r>
            <a:r>
              <a:rPr sz="3600" spc="-4" dirty="0">
                <a:solidFill>
                  <a:srgbClr val="002060"/>
                </a:solidFill>
                <a:latin typeface="Cambria" pitchFamily="18" charset="0"/>
                <a:ea typeface="Cambria" pitchFamily="18" charset="0"/>
                <a:cs typeface="Times New Roman"/>
              </a:rPr>
              <a:t>Regression</a:t>
            </a:r>
            <a:endParaRPr sz="3600" dirty="0">
              <a:solidFill>
                <a:srgbClr val="002060"/>
              </a:solidFill>
              <a:latin typeface="Cambria" pitchFamily="18" charset="0"/>
              <a:ea typeface="Cambria" pitchFamily="18" charset="0"/>
              <a:cs typeface="Times New Roman"/>
            </a:endParaRPr>
          </a:p>
          <a:p>
            <a:pPr marL="9049">
              <a:spcBef>
                <a:spcPts val="953"/>
              </a:spcBef>
              <a:buClr>
                <a:srgbClr val="83992A"/>
              </a:buClr>
              <a:buSzPct val="114285"/>
              <a:tabLst>
                <a:tab pos="224790" algn="l"/>
              </a:tabLst>
            </a:pPr>
            <a:r>
              <a:rPr sz="3600" dirty="0">
                <a:solidFill>
                  <a:srgbClr val="002060"/>
                </a:solidFill>
                <a:latin typeface="Cambria" pitchFamily="18" charset="0"/>
                <a:ea typeface="Cambria" pitchFamily="18" charset="0"/>
                <a:cs typeface="Times New Roman"/>
              </a:rPr>
              <a:t>2}</a:t>
            </a:r>
            <a:r>
              <a:rPr sz="3600" spc="-30" dirty="0">
                <a:solidFill>
                  <a:srgbClr val="002060"/>
                </a:solidFill>
                <a:latin typeface="Cambria" pitchFamily="18" charset="0"/>
                <a:ea typeface="Cambria" pitchFamily="18" charset="0"/>
                <a:cs typeface="Times New Roman"/>
              </a:rPr>
              <a:t> </a:t>
            </a:r>
            <a:r>
              <a:rPr sz="3600" spc="-4" dirty="0">
                <a:solidFill>
                  <a:srgbClr val="002060"/>
                </a:solidFill>
                <a:latin typeface="Cambria" pitchFamily="18" charset="0"/>
                <a:ea typeface="Cambria" pitchFamily="18" charset="0"/>
                <a:cs typeface="Times New Roman"/>
              </a:rPr>
              <a:t>Lasso</a:t>
            </a:r>
            <a:r>
              <a:rPr sz="3600" spc="-11" dirty="0">
                <a:solidFill>
                  <a:srgbClr val="002060"/>
                </a:solidFill>
                <a:latin typeface="Cambria" pitchFamily="18" charset="0"/>
                <a:ea typeface="Cambria" pitchFamily="18" charset="0"/>
                <a:cs typeface="Times New Roman"/>
              </a:rPr>
              <a:t> </a:t>
            </a:r>
            <a:r>
              <a:rPr sz="3600" spc="-4" dirty="0">
                <a:solidFill>
                  <a:srgbClr val="002060"/>
                </a:solidFill>
                <a:latin typeface="Cambria" pitchFamily="18" charset="0"/>
                <a:ea typeface="Cambria" pitchFamily="18" charset="0"/>
                <a:cs typeface="Times New Roman"/>
              </a:rPr>
              <a:t>Regression</a:t>
            </a:r>
            <a:endParaRPr sz="3600" dirty="0">
              <a:solidFill>
                <a:srgbClr val="002060"/>
              </a:solidFill>
              <a:latin typeface="Cambria" pitchFamily="18" charset="0"/>
              <a:ea typeface="Cambria" pitchFamily="18" charset="0"/>
              <a:cs typeface="Times New Roman"/>
            </a:endParaRPr>
          </a:p>
          <a:p>
            <a:pPr marL="9049">
              <a:spcBef>
                <a:spcPts val="956"/>
              </a:spcBef>
              <a:buClr>
                <a:srgbClr val="83992A"/>
              </a:buClr>
              <a:buSzPct val="114285"/>
              <a:tabLst>
                <a:tab pos="224790" algn="l"/>
              </a:tabLst>
            </a:pPr>
            <a:r>
              <a:rPr sz="3600" dirty="0">
                <a:solidFill>
                  <a:srgbClr val="002060"/>
                </a:solidFill>
                <a:latin typeface="Cambria" pitchFamily="18" charset="0"/>
                <a:ea typeface="Cambria" pitchFamily="18" charset="0"/>
                <a:cs typeface="Times New Roman"/>
              </a:rPr>
              <a:t>3}</a:t>
            </a:r>
            <a:r>
              <a:rPr sz="3600" spc="-26" dirty="0">
                <a:solidFill>
                  <a:srgbClr val="002060"/>
                </a:solidFill>
                <a:latin typeface="Cambria" pitchFamily="18" charset="0"/>
                <a:ea typeface="Cambria" pitchFamily="18" charset="0"/>
                <a:cs typeface="Times New Roman"/>
              </a:rPr>
              <a:t> </a:t>
            </a:r>
            <a:r>
              <a:rPr sz="3600" spc="-4" dirty="0">
                <a:solidFill>
                  <a:srgbClr val="002060"/>
                </a:solidFill>
                <a:latin typeface="Cambria" pitchFamily="18" charset="0"/>
                <a:ea typeface="Cambria" pitchFamily="18" charset="0"/>
                <a:cs typeface="Times New Roman"/>
              </a:rPr>
              <a:t>Ridge</a:t>
            </a:r>
            <a:r>
              <a:rPr sz="3600" spc="-23" dirty="0">
                <a:solidFill>
                  <a:srgbClr val="002060"/>
                </a:solidFill>
                <a:latin typeface="Cambria" pitchFamily="18" charset="0"/>
                <a:ea typeface="Cambria" pitchFamily="18" charset="0"/>
                <a:cs typeface="Times New Roman"/>
              </a:rPr>
              <a:t> </a:t>
            </a:r>
            <a:r>
              <a:rPr sz="3600" spc="-4" dirty="0" smtClean="0">
                <a:solidFill>
                  <a:srgbClr val="002060"/>
                </a:solidFill>
                <a:latin typeface="Cambria" pitchFamily="18" charset="0"/>
                <a:ea typeface="Cambria" pitchFamily="18" charset="0"/>
                <a:cs typeface="Times New Roman"/>
              </a:rPr>
              <a:t>Regression</a:t>
            </a:r>
            <a:endParaRPr lang="en-GB" sz="3600" dirty="0">
              <a:solidFill>
                <a:srgbClr val="002060"/>
              </a:solidFill>
              <a:latin typeface="Cambria" pitchFamily="18" charset="0"/>
              <a:ea typeface="Cambria" pitchFamily="18" charset="0"/>
              <a:cs typeface="Times New Roman"/>
            </a:endParaRPr>
          </a:p>
          <a:p>
            <a:pPr marL="9049">
              <a:spcBef>
                <a:spcPts val="956"/>
              </a:spcBef>
              <a:buClr>
                <a:srgbClr val="83992A"/>
              </a:buClr>
              <a:buSzPct val="114285"/>
              <a:tabLst>
                <a:tab pos="224790" algn="l"/>
              </a:tabLst>
            </a:pPr>
            <a:r>
              <a:rPr sz="3600" dirty="0" smtClean="0">
                <a:solidFill>
                  <a:srgbClr val="002060"/>
                </a:solidFill>
                <a:latin typeface="Cambria" pitchFamily="18" charset="0"/>
                <a:ea typeface="Cambria" pitchFamily="18" charset="0"/>
                <a:cs typeface="Times New Roman"/>
              </a:rPr>
              <a:t>4}</a:t>
            </a:r>
            <a:r>
              <a:rPr sz="3600" spc="-15" dirty="0" smtClean="0">
                <a:solidFill>
                  <a:srgbClr val="002060"/>
                </a:solidFill>
                <a:latin typeface="Cambria" pitchFamily="18" charset="0"/>
                <a:ea typeface="Cambria" pitchFamily="18" charset="0"/>
                <a:cs typeface="Times New Roman"/>
              </a:rPr>
              <a:t> </a:t>
            </a:r>
            <a:r>
              <a:rPr lang="en-IN" sz="3600" dirty="0">
                <a:solidFill>
                  <a:srgbClr val="002060"/>
                </a:solidFill>
                <a:latin typeface="Cambria" pitchFamily="18" charset="0"/>
                <a:ea typeface="Cambria" pitchFamily="18" charset="0"/>
              </a:rPr>
              <a:t>E</a:t>
            </a:r>
            <a:r>
              <a:rPr lang="en-IN" sz="3600" dirty="0" smtClean="0">
                <a:solidFill>
                  <a:srgbClr val="002060"/>
                </a:solidFill>
                <a:latin typeface="Cambria" pitchFamily="18" charset="0"/>
                <a:ea typeface="Cambria" pitchFamily="18" charset="0"/>
              </a:rPr>
              <a:t>lastic </a:t>
            </a:r>
            <a:r>
              <a:rPr lang="en-IN" sz="3600" dirty="0">
                <a:solidFill>
                  <a:srgbClr val="002060"/>
                </a:solidFill>
                <a:latin typeface="Cambria" pitchFamily="18" charset="0"/>
                <a:ea typeface="Cambria" pitchFamily="18" charset="0"/>
              </a:rPr>
              <a:t>N</a:t>
            </a:r>
            <a:r>
              <a:rPr lang="en-IN" sz="3600" dirty="0" smtClean="0">
                <a:solidFill>
                  <a:srgbClr val="002060"/>
                </a:solidFill>
                <a:latin typeface="Cambria" pitchFamily="18" charset="0"/>
                <a:ea typeface="Cambria" pitchFamily="18" charset="0"/>
              </a:rPr>
              <a:t>et </a:t>
            </a:r>
            <a:r>
              <a:rPr lang="en-IN" sz="3600" dirty="0">
                <a:solidFill>
                  <a:srgbClr val="002060"/>
                </a:solidFill>
                <a:latin typeface="Cambria" pitchFamily="18" charset="0"/>
                <a:ea typeface="Cambria" pitchFamily="18" charset="0"/>
              </a:rPr>
              <a:t>R</a:t>
            </a:r>
            <a:r>
              <a:rPr lang="en-IN" sz="3600" dirty="0" smtClean="0">
                <a:solidFill>
                  <a:srgbClr val="002060"/>
                </a:solidFill>
                <a:latin typeface="Cambria" pitchFamily="18" charset="0"/>
                <a:ea typeface="Cambria" pitchFamily="18" charset="0"/>
              </a:rPr>
              <a:t>egression</a:t>
            </a:r>
            <a:endParaRPr lang="en-IN" sz="3600" dirty="0">
              <a:solidFill>
                <a:srgbClr val="002060"/>
              </a:solidFill>
              <a:latin typeface="Cambria" pitchFamily="18" charset="0"/>
              <a:ea typeface="Cambria" pitchFamily="18" charset="0"/>
            </a:endParaRPr>
          </a:p>
        </p:txBody>
      </p:sp>
      <p:grpSp>
        <p:nvGrpSpPr>
          <p:cNvPr id="5" name="object 3"/>
          <p:cNvGrpSpPr/>
          <p:nvPr/>
        </p:nvGrpSpPr>
        <p:grpSpPr>
          <a:xfrm>
            <a:off x="0" y="666750"/>
            <a:ext cx="9145270" cy="88900"/>
            <a:chOff x="0" y="848545"/>
            <a:chExt cx="9145270" cy="88900"/>
          </a:xfrm>
        </p:grpSpPr>
        <p:pic>
          <p:nvPicPr>
            <p:cNvPr id="6" name="object 4"/>
            <p:cNvPicPr/>
            <p:nvPr/>
          </p:nvPicPr>
          <p:blipFill>
            <a:blip r:embed="rId2" cstate="print"/>
            <a:stretch>
              <a:fillRect/>
            </a:stretch>
          </p:blipFill>
          <p:spPr>
            <a:xfrm>
              <a:off x="0" y="848545"/>
              <a:ext cx="9143999" cy="88847"/>
            </a:xfrm>
            <a:prstGeom prst="rect">
              <a:avLst/>
            </a:prstGeom>
          </p:spPr>
        </p:pic>
        <p:sp>
          <p:nvSpPr>
            <p:cNvPr id="7"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Tree>
    <p:extLst>
      <p:ext uri="{BB962C8B-B14F-4D97-AF65-F5344CB8AC3E}">
        <p14:creationId xmlns:p14="http://schemas.microsoft.com/office/powerpoint/2010/main" val="515652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209550"/>
            <a:ext cx="4092746"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00000"/>
                </a:solidFill>
                <a:latin typeface="Georgia" pitchFamily="18" charset="0"/>
              </a:rPr>
              <a:t>Linear</a:t>
            </a:r>
            <a:r>
              <a:rPr sz="2800" i="0" u="none" spc="-25" dirty="0">
                <a:solidFill>
                  <a:srgbClr val="C00000"/>
                </a:solidFill>
                <a:latin typeface="Georgia" pitchFamily="18" charset="0"/>
              </a:rPr>
              <a:t> </a:t>
            </a:r>
            <a:r>
              <a:rPr sz="2800" i="0" u="none" spc="-5" dirty="0">
                <a:solidFill>
                  <a:srgbClr val="C00000"/>
                </a:solidFill>
                <a:latin typeface="Georgia" pitchFamily="18" charset="0"/>
              </a:rPr>
              <a:t>Regression</a:t>
            </a:r>
            <a:endParaRPr sz="2800" dirty="0">
              <a:solidFill>
                <a:srgbClr val="C00000"/>
              </a:solidFill>
              <a:latin typeface="Georgia" pitchFamily="18" charset="0"/>
            </a:endParaRPr>
          </a:p>
        </p:txBody>
      </p:sp>
      <p:grpSp>
        <p:nvGrpSpPr>
          <p:cNvPr id="3" name="object 3"/>
          <p:cNvGrpSpPr/>
          <p:nvPr/>
        </p:nvGrpSpPr>
        <p:grpSpPr>
          <a:xfrm>
            <a:off x="0" y="746757"/>
            <a:ext cx="9144761" cy="78061"/>
            <a:chOff x="0" y="848545"/>
            <a:chExt cx="9144761" cy="88847"/>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13" name="object 13"/>
          <p:cNvSpPr txBox="1"/>
          <p:nvPr/>
        </p:nvSpPr>
        <p:spPr>
          <a:xfrm>
            <a:off x="76200" y="2865875"/>
            <a:ext cx="8808027" cy="2273699"/>
          </a:xfrm>
          <a:prstGeom prst="rect">
            <a:avLst/>
          </a:prstGeom>
        </p:spPr>
        <p:txBody>
          <a:bodyPr vert="horz" wrap="square" lIns="0" tIns="36830" rIns="0" bIns="0" rtlCol="0">
            <a:spAutoFit/>
          </a:bodyPr>
          <a:lstStyle/>
          <a:p>
            <a:pPr marL="299085" indent="-287020">
              <a:lnSpc>
                <a:spcPct val="100000"/>
              </a:lnSpc>
              <a:spcBef>
                <a:spcPts val="290"/>
              </a:spcBef>
              <a:buFont typeface="Wingdings"/>
              <a:buChar char=""/>
              <a:tabLst>
                <a:tab pos="299085" algn="l"/>
                <a:tab pos="299720" algn="l"/>
              </a:tabLst>
            </a:pPr>
            <a:r>
              <a:rPr sz="1400" dirty="0">
                <a:solidFill>
                  <a:srgbClr val="124F5C"/>
                </a:solidFill>
                <a:latin typeface="Cambria" pitchFamily="18" charset="0"/>
                <a:ea typeface="Cambria" pitchFamily="18" charset="0"/>
                <a:cs typeface="Times New Roman"/>
              </a:rPr>
              <a:t>Linear</a:t>
            </a:r>
            <a:r>
              <a:rPr sz="1400" spc="-3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regression</a:t>
            </a:r>
            <a:r>
              <a:rPr sz="1400" spc="-4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is</a:t>
            </a:r>
            <a:r>
              <a:rPr sz="1400" spc="-1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one</a:t>
            </a:r>
            <a:r>
              <a:rPr sz="1400" spc="-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of</a:t>
            </a:r>
            <a:r>
              <a:rPr sz="1400" spc="-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the</a:t>
            </a:r>
            <a:r>
              <a:rPr sz="1400" spc="-2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easy</a:t>
            </a:r>
            <a:r>
              <a:rPr sz="1400" spc="-1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and</a:t>
            </a:r>
            <a:r>
              <a:rPr sz="1400" spc="-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popular</a:t>
            </a:r>
            <a:r>
              <a:rPr sz="1400" spc="-3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Machine</a:t>
            </a:r>
            <a:r>
              <a:rPr sz="1400" spc="-2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Learning</a:t>
            </a:r>
            <a:r>
              <a:rPr sz="1400" spc="-3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algorithms.</a:t>
            </a:r>
            <a:endParaRPr sz="1400" dirty="0">
              <a:latin typeface="Cambria" pitchFamily="18" charset="0"/>
              <a:ea typeface="Cambria" pitchFamily="18" charset="0"/>
              <a:cs typeface="Times New Roman"/>
            </a:endParaRPr>
          </a:p>
          <a:p>
            <a:pPr marL="299085" indent="-287020">
              <a:lnSpc>
                <a:spcPct val="100000"/>
              </a:lnSpc>
              <a:spcBef>
                <a:spcPts val="190"/>
              </a:spcBef>
              <a:buFont typeface="Wingdings"/>
              <a:buChar char=""/>
              <a:tabLst>
                <a:tab pos="299085" algn="l"/>
                <a:tab pos="299720" algn="l"/>
              </a:tabLst>
            </a:pPr>
            <a:r>
              <a:rPr sz="1400" spc="-10" dirty="0">
                <a:solidFill>
                  <a:srgbClr val="124F5C"/>
                </a:solidFill>
                <a:latin typeface="Cambria" pitchFamily="18" charset="0"/>
                <a:ea typeface="Cambria" pitchFamily="18" charset="0"/>
                <a:cs typeface="Times New Roman"/>
              </a:rPr>
              <a:t>It</a:t>
            </a:r>
            <a:r>
              <a:rPr sz="1400" spc="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is</a:t>
            </a:r>
            <a:r>
              <a:rPr sz="1400" spc="-2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a</a:t>
            </a:r>
            <a:r>
              <a:rPr sz="1400" spc="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statistical</a:t>
            </a:r>
            <a:r>
              <a:rPr sz="1400" spc="-3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method</a:t>
            </a:r>
            <a:r>
              <a:rPr sz="1400" spc="-2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that</a:t>
            </a:r>
            <a:r>
              <a:rPr sz="1400" spc="-1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is</a:t>
            </a:r>
            <a:r>
              <a:rPr sz="1400" spc="-2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used</a:t>
            </a:r>
            <a:r>
              <a:rPr sz="1400" spc="-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for</a:t>
            </a:r>
            <a:r>
              <a:rPr sz="1400" spc="-2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predictive</a:t>
            </a:r>
            <a:r>
              <a:rPr sz="1400" spc="-1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analysis.</a:t>
            </a:r>
            <a:endParaRPr sz="1400" dirty="0">
              <a:latin typeface="Cambria" pitchFamily="18" charset="0"/>
              <a:ea typeface="Cambria" pitchFamily="18" charset="0"/>
              <a:cs typeface="Times New Roman"/>
            </a:endParaRPr>
          </a:p>
          <a:p>
            <a:pPr marL="299085" indent="-287020">
              <a:lnSpc>
                <a:spcPct val="100000"/>
              </a:lnSpc>
              <a:spcBef>
                <a:spcPts val="204"/>
              </a:spcBef>
              <a:buFont typeface="Wingdings"/>
              <a:buChar char=""/>
              <a:tabLst>
                <a:tab pos="299085" algn="l"/>
                <a:tab pos="299720" algn="l"/>
              </a:tabLst>
            </a:pPr>
            <a:r>
              <a:rPr sz="1400" dirty="0">
                <a:solidFill>
                  <a:srgbClr val="124F5C"/>
                </a:solidFill>
                <a:latin typeface="Cambria" pitchFamily="18" charset="0"/>
                <a:ea typeface="Cambria" pitchFamily="18" charset="0"/>
                <a:cs typeface="Times New Roman"/>
              </a:rPr>
              <a:t>Linear</a:t>
            </a:r>
            <a:r>
              <a:rPr sz="1400" spc="-2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regression</a:t>
            </a:r>
            <a:r>
              <a:rPr sz="1400" spc="-3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makes</a:t>
            </a:r>
            <a:r>
              <a:rPr sz="1400" spc="3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predictions</a:t>
            </a:r>
            <a:r>
              <a:rPr sz="1400" spc="-2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for</a:t>
            </a:r>
            <a:r>
              <a:rPr sz="1400" spc="-1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continuous</a:t>
            </a:r>
            <a:r>
              <a:rPr sz="1400" spc="-3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or </a:t>
            </a:r>
            <a:r>
              <a:rPr sz="1400" spc="-5" dirty="0">
                <a:solidFill>
                  <a:srgbClr val="124F5C"/>
                </a:solidFill>
                <a:latin typeface="Cambria" pitchFamily="18" charset="0"/>
                <a:ea typeface="Cambria" pitchFamily="18" charset="0"/>
                <a:cs typeface="Times New Roman"/>
              </a:rPr>
              <a:t>numeric</a:t>
            </a:r>
            <a:r>
              <a:rPr sz="1400" spc="-1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variables</a:t>
            </a:r>
            <a:r>
              <a:rPr sz="1400" spc="-2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such</a:t>
            </a:r>
            <a:r>
              <a:rPr sz="1400" spc="-1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as </a:t>
            </a:r>
            <a:r>
              <a:rPr sz="1400" b="1" dirty="0">
                <a:solidFill>
                  <a:srgbClr val="124F5C"/>
                </a:solidFill>
                <a:latin typeface="Cambria" pitchFamily="18" charset="0"/>
                <a:ea typeface="Cambria" pitchFamily="18" charset="0"/>
                <a:cs typeface="Times New Roman"/>
              </a:rPr>
              <a:t>sales,</a:t>
            </a:r>
            <a:r>
              <a:rPr sz="1400" b="1" spc="-1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salary,</a:t>
            </a:r>
            <a:r>
              <a:rPr sz="1400" b="1" spc="-3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age,</a:t>
            </a:r>
            <a:r>
              <a:rPr sz="1400" b="1" spc="-5"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product</a:t>
            </a:r>
            <a:r>
              <a:rPr sz="1400" b="1" spc="-10" dirty="0">
                <a:solidFill>
                  <a:srgbClr val="124F5C"/>
                </a:solidFill>
                <a:latin typeface="Cambria" pitchFamily="18" charset="0"/>
                <a:ea typeface="Cambria" pitchFamily="18" charset="0"/>
                <a:cs typeface="Times New Roman"/>
              </a:rPr>
              <a:t> </a:t>
            </a:r>
            <a:r>
              <a:rPr sz="1400" b="1" dirty="0">
                <a:solidFill>
                  <a:srgbClr val="124F5C"/>
                </a:solidFill>
                <a:latin typeface="Cambria" pitchFamily="18" charset="0"/>
                <a:ea typeface="Cambria" pitchFamily="18" charset="0"/>
                <a:cs typeface="Times New Roman"/>
              </a:rPr>
              <a:t>price,</a:t>
            </a:r>
            <a:r>
              <a:rPr sz="1400" b="1" spc="-1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etc.</a:t>
            </a:r>
            <a:endParaRPr sz="1400" dirty="0">
              <a:latin typeface="Cambria" pitchFamily="18" charset="0"/>
              <a:ea typeface="Cambria" pitchFamily="18" charset="0"/>
              <a:cs typeface="Times New Roman"/>
            </a:endParaRPr>
          </a:p>
          <a:p>
            <a:pPr marL="299085" marR="5080" indent="-287020">
              <a:lnSpc>
                <a:spcPts val="1520"/>
              </a:lnSpc>
              <a:spcBef>
                <a:spcPts val="80"/>
              </a:spcBef>
              <a:buFont typeface="Wingdings"/>
              <a:buChar char=""/>
              <a:tabLst>
                <a:tab pos="299085" algn="l"/>
                <a:tab pos="299720" algn="l"/>
              </a:tabLst>
            </a:pPr>
            <a:r>
              <a:rPr sz="1400" dirty="0">
                <a:solidFill>
                  <a:srgbClr val="124F5C"/>
                </a:solidFill>
                <a:latin typeface="Cambria" pitchFamily="18" charset="0"/>
                <a:ea typeface="Cambria" pitchFamily="18" charset="0"/>
                <a:cs typeface="Times New Roman"/>
              </a:rPr>
              <a:t>The</a:t>
            </a:r>
            <a:r>
              <a:rPr sz="1400" spc="114"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linear</a:t>
            </a:r>
            <a:r>
              <a:rPr sz="1400" spc="13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regression</a:t>
            </a:r>
            <a:r>
              <a:rPr sz="1400" spc="14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algorithm</a:t>
            </a:r>
            <a:r>
              <a:rPr sz="1400" spc="1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shows</a:t>
            </a:r>
            <a:r>
              <a:rPr sz="1400" spc="14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a</a:t>
            </a:r>
            <a:r>
              <a:rPr sz="1400" spc="13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linear</a:t>
            </a:r>
            <a:r>
              <a:rPr sz="1400" spc="13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relationship</a:t>
            </a:r>
            <a:r>
              <a:rPr sz="1400" spc="1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between</a:t>
            </a:r>
            <a:r>
              <a:rPr sz="1400" spc="13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a</a:t>
            </a:r>
            <a:r>
              <a:rPr sz="1400" spc="14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dependent</a:t>
            </a:r>
            <a:r>
              <a:rPr sz="1400" spc="13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(y)</a:t>
            </a:r>
            <a:r>
              <a:rPr sz="1400" spc="13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and</a:t>
            </a:r>
            <a:r>
              <a:rPr sz="1400" spc="14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one</a:t>
            </a:r>
            <a:r>
              <a:rPr sz="1400" spc="145" dirty="0">
                <a:solidFill>
                  <a:srgbClr val="124F5C"/>
                </a:solidFill>
                <a:latin typeface="Cambria" pitchFamily="18" charset="0"/>
                <a:ea typeface="Cambria" pitchFamily="18" charset="0"/>
                <a:cs typeface="Times New Roman"/>
              </a:rPr>
              <a:t> </a:t>
            </a:r>
            <a:r>
              <a:rPr sz="1400" spc="-10" dirty="0">
                <a:solidFill>
                  <a:srgbClr val="124F5C"/>
                </a:solidFill>
                <a:latin typeface="Cambria" pitchFamily="18" charset="0"/>
                <a:ea typeface="Cambria" pitchFamily="18" charset="0"/>
                <a:cs typeface="Times New Roman"/>
              </a:rPr>
              <a:t>or</a:t>
            </a:r>
            <a:r>
              <a:rPr sz="1400" spc="140" dirty="0">
                <a:solidFill>
                  <a:srgbClr val="124F5C"/>
                </a:solidFill>
                <a:latin typeface="Cambria" pitchFamily="18" charset="0"/>
                <a:ea typeface="Cambria" pitchFamily="18" charset="0"/>
                <a:cs typeface="Times New Roman"/>
              </a:rPr>
              <a:t> </a:t>
            </a:r>
            <a:r>
              <a:rPr sz="1400" spc="-10" dirty="0">
                <a:solidFill>
                  <a:srgbClr val="124F5C"/>
                </a:solidFill>
                <a:latin typeface="Cambria" pitchFamily="18" charset="0"/>
                <a:ea typeface="Cambria" pitchFamily="18" charset="0"/>
                <a:cs typeface="Times New Roman"/>
              </a:rPr>
              <a:t>more</a:t>
            </a:r>
            <a:r>
              <a:rPr sz="1400" spc="13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independent</a:t>
            </a:r>
            <a:r>
              <a:rPr sz="1400" spc="13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(y)</a:t>
            </a:r>
            <a:r>
              <a:rPr sz="1400" spc="13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variables,</a:t>
            </a:r>
            <a:r>
              <a:rPr sz="1400" spc="14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hence</a:t>
            </a:r>
            <a:r>
              <a:rPr sz="1400" spc="13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called </a:t>
            </a:r>
            <a:r>
              <a:rPr sz="1400" spc="-26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linear</a:t>
            </a:r>
            <a:r>
              <a:rPr sz="1400" spc="-4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regression.</a:t>
            </a:r>
            <a:endParaRPr sz="1400" dirty="0">
              <a:latin typeface="Cambria" pitchFamily="18" charset="0"/>
              <a:ea typeface="Cambria" pitchFamily="18" charset="0"/>
              <a:cs typeface="Times New Roman"/>
            </a:endParaRPr>
          </a:p>
          <a:p>
            <a:pPr marL="299085" indent="-287020">
              <a:lnSpc>
                <a:spcPct val="100000"/>
              </a:lnSpc>
              <a:spcBef>
                <a:spcPts val="110"/>
              </a:spcBef>
              <a:buFont typeface="Wingdings"/>
              <a:buChar char=""/>
              <a:tabLst>
                <a:tab pos="299085" algn="l"/>
                <a:tab pos="299720" algn="l"/>
              </a:tabLst>
            </a:pPr>
            <a:r>
              <a:rPr sz="1400" spc="-5" dirty="0">
                <a:solidFill>
                  <a:srgbClr val="124F5C"/>
                </a:solidFill>
                <a:latin typeface="Cambria" pitchFamily="18" charset="0"/>
                <a:ea typeface="Cambria" pitchFamily="18" charset="0"/>
                <a:cs typeface="Times New Roman"/>
              </a:rPr>
              <a:t>Since</a:t>
            </a:r>
            <a:r>
              <a:rPr sz="1400" spc="5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linear</a:t>
            </a:r>
            <a:r>
              <a:rPr sz="1400" spc="6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regression</a:t>
            </a:r>
            <a:r>
              <a:rPr sz="1400" spc="70" dirty="0">
                <a:solidFill>
                  <a:srgbClr val="124F5C"/>
                </a:solidFill>
                <a:latin typeface="Cambria" pitchFamily="18" charset="0"/>
                <a:ea typeface="Cambria" pitchFamily="18" charset="0"/>
                <a:cs typeface="Times New Roman"/>
              </a:rPr>
              <a:t> </a:t>
            </a:r>
            <a:r>
              <a:rPr sz="1400" spc="-10" dirty="0">
                <a:solidFill>
                  <a:srgbClr val="124F5C"/>
                </a:solidFill>
                <a:latin typeface="Cambria" pitchFamily="18" charset="0"/>
                <a:ea typeface="Cambria" pitchFamily="18" charset="0"/>
                <a:cs typeface="Times New Roman"/>
              </a:rPr>
              <a:t>shows</a:t>
            </a:r>
            <a:r>
              <a:rPr sz="1400" spc="7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the</a:t>
            </a:r>
            <a:r>
              <a:rPr sz="1400" spc="6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linear</a:t>
            </a:r>
            <a:r>
              <a:rPr sz="1400" spc="6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relationship,</a:t>
            </a:r>
            <a:r>
              <a:rPr sz="1400" spc="6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which</a:t>
            </a:r>
            <a:r>
              <a:rPr sz="1400" spc="7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means</a:t>
            </a:r>
            <a:r>
              <a:rPr sz="1400" spc="5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it</a:t>
            </a:r>
            <a:r>
              <a:rPr sz="1400" spc="6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finds</a:t>
            </a:r>
            <a:r>
              <a:rPr sz="1400" spc="7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how</a:t>
            </a:r>
            <a:r>
              <a:rPr sz="1400" spc="5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the</a:t>
            </a:r>
            <a:r>
              <a:rPr sz="1400" spc="7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value</a:t>
            </a:r>
            <a:r>
              <a:rPr sz="1400" spc="75" dirty="0">
                <a:solidFill>
                  <a:srgbClr val="124F5C"/>
                </a:solidFill>
                <a:latin typeface="Cambria" pitchFamily="18" charset="0"/>
                <a:ea typeface="Cambria" pitchFamily="18" charset="0"/>
                <a:cs typeface="Times New Roman"/>
              </a:rPr>
              <a:t> </a:t>
            </a:r>
            <a:r>
              <a:rPr sz="1400" spc="-10" dirty="0">
                <a:solidFill>
                  <a:srgbClr val="124F5C"/>
                </a:solidFill>
                <a:latin typeface="Cambria" pitchFamily="18" charset="0"/>
                <a:ea typeface="Cambria" pitchFamily="18" charset="0"/>
                <a:cs typeface="Times New Roman"/>
              </a:rPr>
              <a:t>of</a:t>
            </a:r>
            <a:r>
              <a:rPr sz="1400" spc="6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the</a:t>
            </a:r>
            <a:r>
              <a:rPr sz="1400" spc="7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dependent</a:t>
            </a:r>
            <a:r>
              <a:rPr sz="1400" spc="5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variable</a:t>
            </a:r>
            <a:r>
              <a:rPr sz="1400" spc="6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is</a:t>
            </a:r>
            <a:r>
              <a:rPr sz="1400" spc="7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changing</a:t>
            </a:r>
            <a:r>
              <a:rPr sz="1400" spc="6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according</a:t>
            </a:r>
            <a:r>
              <a:rPr sz="1400" spc="6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to</a:t>
            </a:r>
            <a:r>
              <a:rPr sz="1400" spc="5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the</a:t>
            </a:r>
            <a:endParaRPr sz="1400" dirty="0">
              <a:latin typeface="Cambria" pitchFamily="18" charset="0"/>
              <a:ea typeface="Cambria" pitchFamily="18" charset="0"/>
              <a:cs typeface="Times New Roman"/>
            </a:endParaRPr>
          </a:p>
          <a:p>
            <a:pPr marL="299085">
              <a:lnSpc>
                <a:spcPct val="100000"/>
              </a:lnSpc>
              <a:spcBef>
                <a:spcPts val="204"/>
              </a:spcBef>
            </a:pPr>
            <a:r>
              <a:rPr sz="1400" spc="-5" dirty="0">
                <a:solidFill>
                  <a:srgbClr val="124F5C"/>
                </a:solidFill>
                <a:latin typeface="Cambria" pitchFamily="18" charset="0"/>
                <a:ea typeface="Cambria" pitchFamily="18" charset="0"/>
                <a:cs typeface="Times New Roman"/>
              </a:rPr>
              <a:t>value</a:t>
            </a:r>
            <a:r>
              <a:rPr sz="1400" spc="-2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of</a:t>
            </a:r>
            <a:r>
              <a:rPr sz="1400" spc="-1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the</a:t>
            </a:r>
            <a:r>
              <a:rPr sz="1400" spc="-3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independent</a:t>
            </a:r>
            <a:r>
              <a:rPr sz="1400" spc="-6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variable.</a:t>
            </a:r>
            <a:endParaRPr sz="1400" dirty="0">
              <a:latin typeface="Cambria" pitchFamily="18" charset="0"/>
              <a:ea typeface="Cambria" pitchFamily="18" charset="0"/>
              <a:cs typeface="Times New Roman"/>
            </a:endParaRPr>
          </a:p>
          <a:p>
            <a:pPr marL="299085" indent="-287020">
              <a:lnSpc>
                <a:spcPct val="100000"/>
              </a:lnSpc>
              <a:spcBef>
                <a:spcPts val="190"/>
              </a:spcBef>
              <a:buFont typeface="Wingdings"/>
              <a:buChar char=""/>
              <a:tabLst>
                <a:tab pos="299085" algn="l"/>
                <a:tab pos="299720" algn="l"/>
              </a:tabLst>
            </a:pPr>
            <a:r>
              <a:rPr sz="1400" dirty="0">
                <a:solidFill>
                  <a:srgbClr val="124F5C"/>
                </a:solidFill>
                <a:latin typeface="Cambria" pitchFamily="18" charset="0"/>
                <a:ea typeface="Cambria" pitchFamily="18" charset="0"/>
                <a:cs typeface="Times New Roman"/>
              </a:rPr>
              <a:t>We</a:t>
            </a:r>
            <a:r>
              <a:rPr sz="1400" spc="-1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got</a:t>
            </a:r>
            <a:r>
              <a:rPr sz="1400" spc="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a</a:t>
            </a:r>
            <a:r>
              <a:rPr sz="1400" spc="-1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score</a:t>
            </a:r>
            <a:r>
              <a:rPr sz="1400" spc="-2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of</a:t>
            </a:r>
            <a:r>
              <a:rPr sz="1400" spc="-1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82.26</a:t>
            </a:r>
            <a:r>
              <a:rPr sz="1400" spc="-1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for</a:t>
            </a:r>
            <a:r>
              <a:rPr sz="1400" spc="-2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R</a:t>
            </a:r>
            <a:r>
              <a:rPr sz="1400" spc="-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squared</a:t>
            </a:r>
            <a:r>
              <a:rPr sz="1400" spc="-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value</a:t>
            </a:r>
            <a:endParaRPr sz="1400" dirty="0">
              <a:latin typeface="Cambria" pitchFamily="18" charset="0"/>
              <a:ea typeface="Cambria" pitchFamily="18" charset="0"/>
              <a:cs typeface="Times New Roman"/>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872908"/>
            <a:ext cx="4569856" cy="199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833477"/>
            <a:ext cx="3398567" cy="1927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223680"/>
            <a:ext cx="4092741"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00000"/>
                </a:solidFill>
                <a:latin typeface="Georgia" pitchFamily="18" charset="0"/>
              </a:rPr>
              <a:t>Lasso</a:t>
            </a:r>
            <a:r>
              <a:rPr sz="2800" i="0" u="none" spc="-25" dirty="0">
                <a:solidFill>
                  <a:srgbClr val="C00000"/>
                </a:solidFill>
                <a:latin typeface="Georgia" pitchFamily="18" charset="0"/>
              </a:rPr>
              <a:t> </a:t>
            </a:r>
            <a:r>
              <a:rPr sz="2800" i="0" u="none" spc="-5" dirty="0">
                <a:solidFill>
                  <a:srgbClr val="C00000"/>
                </a:solidFill>
                <a:latin typeface="Georgia" pitchFamily="18" charset="0"/>
              </a:rPr>
              <a:t>Regression</a:t>
            </a:r>
            <a:endParaRPr sz="2800" dirty="0">
              <a:solidFill>
                <a:srgbClr val="C00000"/>
              </a:solidFill>
              <a:latin typeface="Georgia" pitchFamily="18" charset="0"/>
            </a:endParaRPr>
          </a:p>
        </p:txBody>
      </p:sp>
      <p:grpSp>
        <p:nvGrpSpPr>
          <p:cNvPr id="3" name="object 3"/>
          <p:cNvGrpSpPr/>
          <p:nvPr/>
        </p:nvGrpSpPr>
        <p:grpSpPr>
          <a:xfrm>
            <a:off x="0" y="666750"/>
            <a:ext cx="9145270" cy="88900"/>
            <a:chOff x="0" y="848545"/>
            <a:chExt cx="9145270" cy="88900"/>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8" name="object 8"/>
          <p:cNvSpPr txBox="1"/>
          <p:nvPr/>
        </p:nvSpPr>
        <p:spPr>
          <a:xfrm>
            <a:off x="258253" y="3025610"/>
            <a:ext cx="8629015" cy="1954766"/>
          </a:xfrm>
          <a:prstGeom prst="rect">
            <a:avLst/>
          </a:prstGeom>
          <a:solidFill>
            <a:srgbClr val="E9E9E9"/>
          </a:solidFill>
          <a:ln w="25400">
            <a:solidFill>
              <a:srgbClr val="124F5C"/>
            </a:solidFill>
          </a:ln>
        </p:spPr>
        <p:txBody>
          <a:bodyPr vert="horz" wrap="square" lIns="0" tIns="24765" rIns="0" bIns="0" rtlCol="0">
            <a:spAutoFit/>
          </a:bodyPr>
          <a:lstStyle/>
          <a:p>
            <a:pPr marL="376555" marR="85090" indent="-287020">
              <a:lnSpc>
                <a:spcPct val="114999"/>
              </a:lnSpc>
              <a:spcBef>
                <a:spcPts val="195"/>
              </a:spcBef>
              <a:buFont typeface="Wingdings"/>
              <a:buChar char=""/>
              <a:tabLst>
                <a:tab pos="375920" algn="l"/>
                <a:tab pos="377190" algn="l"/>
              </a:tabLst>
            </a:pPr>
            <a:r>
              <a:rPr sz="1400" spc="-5" dirty="0">
                <a:solidFill>
                  <a:srgbClr val="124F5C"/>
                </a:solidFill>
                <a:latin typeface="Cambria" pitchFamily="18" charset="0"/>
                <a:ea typeface="Cambria" pitchFamily="18" charset="0"/>
                <a:cs typeface="Times New Roman"/>
              </a:rPr>
              <a:t>Lasso</a:t>
            </a:r>
            <a:r>
              <a:rPr sz="1400" spc="18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regression</a:t>
            </a:r>
            <a:r>
              <a:rPr sz="1400" spc="19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is</a:t>
            </a:r>
            <a:r>
              <a:rPr sz="1400" spc="18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linear</a:t>
            </a:r>
            <a:r>
              <a:rPr sz="1400" spc="19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regression,</a:t>
            </a:r>
            <a:r>
              <a:rPr sz="1400" spc="18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but</a:t>
            </a:r>
            <a:r>
              <a:rPr sz="1400" spc="18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it</a:t>
            </a:r>
            <a:r>
              <a:rPr sz="1400" spc="18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uses</a:t>
            </a:r>
            <a:r>
              <a:rPr sz="1400" spc="18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a</a:t>
            </a:r>
            <a:r>
              <a:rPr sz="1400" spc="18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technique</a:t>
            </a:r>
            <a:r>
              <a:rPr sz="1400" spc="19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called</a:t>
            </a:r>
            <a:r>
              <a:rPr sz="1400" spc="195" dirty="0">
                <a:solidFill>
                  <a:srgbClr val="124F5C"/>
                </a:solidFill>
                <a:latin typeface="Cambria" pitchFamily="18" charset="0"/>
                <a:ea typeface="Cambria" pitchFamily="18" charset="0"/>
                <a:cs typeface="Times New Roman"/>
              </a:rPr>
              <a:t> </a:t>
            </a:r>
            <a:r>
              <a:rPr sz="1400" b="1" spc="-5" dirty="0">
                <a:solidFill>
                  <a:srgbClr val="124F5C"/>
                </a:solidFill>
                <a:latin typeface="Cambria" pitchFamily="18" charset="0"/>
                <a:ea typeface="Cambria" pitchFamily="18" charset="0"/>
                <a:cs typeface="Times New Roman"/>
              </a:rPr>
              <a:t>"shrinkage"</a:t>
            </a:r>
            <a:r>
              <a:rPr sz="1400" b="1" spc="19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where</a:t>
            </a:r>
            <a:r>
              <a:rPr sz="1400" spc="17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the</a:t>
            </a:r>
            <a:r>
              <a:rPr sz="1400" spc="19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coefficients</a:t>
            </a:r>
            <a:r>
              <a:rPr sz="1400" spc="19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of</a:t>
            </a:r>
            <a:r>
              <a:rPr sz="1400" spc="18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determination</a:t>
            </a:r>
            <a:r>
              <a:rPr sz="1400" spc="19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shrink </a:t>
            </a:r>
            <a:r>
              <a:rPr sz="1400" spc="-28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towards</a:t>
            </a:r>
            <a:r>
              <a:rPr sz="1400" dirty="0">
                <a:solidFill>
                  <a:srgbClr val="124F5C"/>
                </a:solidFill>
                <a:latin typeface="Cambria" pitchFamily="18" charset="0"/>
                <a:ea typeface="Cambria" pitchFamily="18" charset="0"/>
                <a:cs typeface="Times New Roman"/>
              </a:rPr>
              <a:t> </a:t>
            </a:r>
            <a:r>
              <a:rPr sz="1400" b="1" spc="-5" dirty="0">
                <a:solidFill>
                  <a:srgbClr val="124F5C"/>
                </a:solidFill>
                <a:latin typeface="Cambria" pitchFamily="18" charset="0"/>
                <a:ea typeface="Cambria" pitchFamily="18" charset="0"/>
                <a:cs typeface="Times New Roman"/>
              </a:rPr>
              <a:t>zero</a:t>
            </a:r>
            <a:r>
              <a:rPr sz="1400" spc="-5" dirty="0">
                <a:solidFill>
                  <a:srgbClr val="124F5C"/>
                </a:solidFill>
                <a:latin typeface="Cambria" pitchFamily="18" charset="0"/>
                <a:ea typeface="Cambria" pitchFamily="18" charset="0"/>
                <a:cs typeface="Times New Roman"/>
              </a:rPr>
              <a:t>.</a:t>
            </a:r>
            <a:endParaRPr sz="1400" dirty="0">
              <a:latin typeface="Cambria" pitchFamily="18" charset="0"/>
              <a:ea typeface="Cambria" pitchFamily="18" charset="0"/>
              <a:cs typeface="Times New Roman"/>
            </a:endParaRPr>
          </a:p>
          <a:p>
            <a:pPr marL="414655" indent="-325755">
              <a:lnSpc>
                <a:spcPct val="100000"/>
              </a:lnSpc>
              <a:spcBef>
                <a:spcPts val="215"/>
              </a:spcBef>
              <a:buFont typeface="Wingdings"/>
              <a:buChar char=""/>
              <a:tabLst>
                <a:tab pos="414020" algn="l"/>
                <a:tab pos="415290" algn="l"/>
              </a:tabLst>
            </a:pPr>
            <a:r>
              <a:rPr sz="1400" spc="-10" dirty="0">
                <a:solidFill>
                  <a:srgbClr val="124F5C"/>
                </a:solidFill>
                <a:latin typeface="Cambria" pitchFamily="18" charset="0"/>
                <a:ea typeface="Cambria" pitchFamily="18" charset="0"/>
                <a:cs typeface="Times New Roman"/>
              </a:rPr>
              <a:t>Linear</a:t>
            </a:r>
            <a:r>
              <a:rPr sz="1400" spc="4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regression</a:t>
            </a:r>
            <a:r>
              <a:rPr sz="1400" spc="4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gives</a:t>
            </a:r>
            <a:r>
              <a:rPr sz="1400" spc="10" dirty="0">
                <a:solidFill>
                  <a:srgbClr val="124F5C"/>
                </a:solidFill>
                <a:latin typeface="Cambria" pitchFamily="18" charset="0"/>
                <a:ea typeface="Cambria" pitchFamily="18" charset="0"/>
                <a:cs typeface="Times New Roman"/>
              </a:rPr>
              <a:t> </a:t>
            </a:r>
            <a:r>
              <a:rPr sz="1400" spc="-15" dirty="0">
                <a:solidFill>
                  <a:srgbClr val="124F5C"/>
                </a:solidFill>
                <a:latin typeface="Cambria" pitchFamily="18" charset="0"/>
                <a:ea typeface="Cambria" pitchFamily="18" charset="0"/>
                <a:cs typeface="Times New Roman"/>
              </a:rPr>
              <a:t>you</a:t>
            </a:r>
            <a:r>
              <a:rPr sz="1400" spc="4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regression</a:t>
            </a:r>
            <a:r>
              <a:rPr sz="1400" spc="4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coefficients</a:t>
            </a:r>
            <a:r>
              <a:rPr sz="1400" spc="5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as</a:t>
            </a:r>
            <a:r>
              <a:rPr sz="1400" spc="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observed</a:t>
            </a:r>
            <a:r>
              <a:rPr sz="1400" spc="1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in</a:t>
            </a:r>
            <a:r>
              <a:rPr sz="1400" spc="1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the </a:t>
            </a:r>
            <a:r>
              <a:rPr sz="1400" spc="-5" dirty="0">
                <a:solidFill>
                  <a:srgbClr val="124F5C"/>
                </a:solidFill>
                <a:latin typeface="Cambria" pitchFamily="18" charset="0"/>
                <a:ea typeface="Cambria" pitchFamily="18" charset="0"/>
                <a:cs typeface="Times New Roman"/>
              </a:rPr>
              <a:t>dataset.</a:t>
            </a:r>
            <a:endParaRPr sz="1400" dirty="0">
              <a:latin typeface="Cambria" pitchFamily="18" charset="0"/>
              <a:ea typeface="Cambria" pitchFamily="18" charset="0"/>
              <a:cs typeface="Times New Roman"/>
            </a:endParaRPr>
          </a:p>
          <a:p>
            <a:pPr marL="376555" indent="-287655">
              <a:lnSpc>
                <a:spcPct val="100000"/>
              </a:lnSpc>
              <a:spcBef>
                <a:spcPts val="219"/>
              </a:spcBef>
              <a:buFont typeface="Wingdings"/>
              <a:buChar char=""/>
              <a:tabLst>
                <a:tab pos="375920" algn="l"/>
                <a:tab pos="377190" algn="l"/>
              </a:tabLst>
            </a:pPr>
            <a:r>
              <a:rPr sz="1400" spc="-5" dirty="0">
                <a:solidFill>
                  <a:srgbClr val="124F5C"/>
                </a:solidFill>
                <a:latin typeface="Cambria" pitchFamily="18" charset="0"/>
                <a:ea typeface="Cambria" pitchFamily="18" charset="0"/>
                <a:cs typeface="Times New Roman"/>
              </a:rPr>
              <a:t>The</a:t>
            </a:r>
            <a:r>
              <a:rPr sz="1400" spc="1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lasso</a:t>
            </a:r>
            <a:r>
              <a:rPr sz="1400" spc="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regression</a:t>
            </a:r>
            <a:r>
              <a:rPr sz="1400" spc="5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allows</a:t>
            </a:r>
            <a:r>
              <a:rPr sz="1400" spc="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to</a:t>
            </a:r>
            <a:r>
              <a:rPr sz="1400" spc="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shrink</a:t>
            </a:r>
            <a:r>
              <a:rPr sz="1400" spc="1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or</a:t>
            </a:r>
            <a:r>
              <a:rPr sz="1400" spc="1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regularize</a:t>
            </a:r>
            <a:r>
              <a:rPr sz="1400" spc="6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coefficients</a:t>
            </a:r>
            <a:r>
              <a:rPr sz="1400" spc="4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to</a:t>
            </a:r>
            <a:r>
              <a:rPr sz="1400" spc="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avoid</a:t>
            </a:r>
            <a:r>
              <a:rPr sz="1400" spc="2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overfitting</a:t>
            </a:r>
            <a:r>
              <a:rPr sz="1400" spc="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and</a:t>
            </a:r>
            <a:r>
              <a:rPr sz="1400" spc="2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make</a:t>
            </a:r>
            <a:r>
              <a:rPr sz="1400" spc="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them</a:t>
            </a:r>
            <a:r>
              <a:rPr sz="1400" spc="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work</a:t>
            </a:r>
            <a:r>
              <a:rPr sz="1400" spc="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better</a:t>
            </a:r>
            <a:r>
              <a:rPr sz="1400" spc="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on</a:t>
            </a:r>
            <a:r>
              <a:rPr sz="1400" spc="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different</a:t>
            </a:r>
            <a:r>
              <a:rPr sz="1400" spc="4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datasets.</a:t>
            </a:r>
            <a:endParaRPr sz="1400" dirty="0">
              <a:latin typeface="Cambria" pitchFamily="18" charset="0"/>
              <a:ea typeface="Cambria" pitchFamily="18" charset="0"/>
              <a:cs typeface="Times New Roman"/>
            </a:endParaRPr>
          </a:p>
          <a:p>
            <a:pPr marL="376555" marR="85725" indent="-287020">
              <a:lnSpc>
                <a:spcPct val="114999"/>
              </a:lnSpc>
              <a:buFont typeface="Wingdings"/>
              <a:buChar char=""/>
              <a:tabLst>
                <a:tab pos="375920" algn="l"/>
                <a:tab pos="377190" algn="l"/>
              </a:tabLst>
            </a:pPr>
            <a:r>
              <a:rPr sz="1400" dirty="0">
                <a:solidFill>
                  <a:srgbClr val="124F5C"/>
                </a:solidFill>
                <a:latin typeface="Cambria" pitchFamily="18" charset="0"/>
                <a:ea typeface="Cambria" pitchFamily="18" charset="0"/>
                <a:cs typeface="Times New Roman"/>
              </a:rPr>
              <a:t>This</a:t>
            </a:r>
            <a:r>
              <a:rPr sz="1400" spc="1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type</a:t>
            </a:r>
            <a:r>
              <a:rPr sz="1400" spc="12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of</a:t>
            </a:r>
            <a:r>
              <a:rPr sz="1400" spc="12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regression</a:t>
            </a:r>
            <a:r>
              <a:rPr sz="1400" spc="12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is</a:t>
            </a:r>
            <a:r>
              <a:rPr sz="1400" spc="1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used</a:t>
            </a:r>
            <a:r>
              <a:rPr sz="1400" spc="1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when</a:t>
            </a:r>
            <a:r>
              <a:rPr sz="1400" spc="13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the</a:t>
            </a:r>
            <a:r>
              <a:rPr sz="1400" spc="12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dataset</a:t>
            </a:r>
            <a:r>
              <a:rPr sz="1400" spc="140"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shows</a:t>
            </a:r>
            <a:r>
              <a:rPr sz="1400" spc="1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high</a:t>
            </a:r>
            <a:r>
              <a:rPr sz="1400" spc="12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multicollinearity</a:t>
            </a:r>
            <a:r>
              <a:rPr sz="1400" spc="12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or</a:t>
            </a:r>
            <a:r>
              <a:rPr sz="1400" spc="12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when</a:t>
            </a:r>
            <a:r>
              <a:rPr sz="1400" spc="150" dirty="0">
                <a:solidFill>
                  <a:srgbClr val="124F5C"/>
                </a:solidFill>
                <a:latin typeface="Cambria" pitchFamily="18" charset="0"/>
                <a:ea typeface="Cambria" pitchFamily="18" charset="0"/>
                <a:cs typeface="Times New Roman"/>
              </a:rPr>
              <a:t> </a:t>
            </a:r>
            <a:r>
              <a:rPr sz="1400" spc="-10" dirty="0">
                <a:solidFill>
                  <a:srgbClr val="124F5C"/>
                </a:solidFill>
                <a:latin typeface="Cambria" pitchFamily="18" charset="0"/>
                <a:ea typeface="Cambria" pitchFamily="18" charset="0"/>
                <a:cs typeface="Times New Roman"/>
              </a:rPr>
              <a:t>you</a:t>
            </a:r>
            <a:r>
              <a:rPr sz="1400" spc="12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want</a:t>
            </a:r>
            <a:r>
              <a:rPr sz="1400" spc="14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to</a:t>
            </a:r>
            <a:r>
              <a:rPr sz="1400" spc="12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automate</a:t>
            </a:r>
            <a:r>
              <a:rPr sz="1400" spc="12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variable</a:t>
            </a:r>
            <a:r>
              <a:rPr sz="1400" spc="13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elimination </a:t>
            </a:r>
            <a:r>
              <a:rPr sz="1400" spc="-28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and</a:t>
            </a:r>
            <a:r>
              <a:rPr sz="1400" spc="5" dirty="0">
                <a:solidFill>
                  <a:srgbClr val="124F5C"/>
                </a:solidFill>
                <a:latin typeface="Cambria" pitchFamily="18" charset="0"/>
                <a:ea typeface="Cambria" pitchFamily="18" charset="0"/>
                <a:cs typeface="Times New Roman"/>
              </a:rPr>
              <a:t> </a:t>
            </a:r>
            <a:r>
              <a:rPr sz="1400" b="1" u="heavy" dirty="0">
                <a:solidFill>
                  <a:srgbClr val="124F5C"/>
                </a:solidFill>
                <a:uFill>
                  <a:solidFill>
                    <a:srgbClr val="124F5C"/>
                  </a:solidFill>
                </a:uFill>
                <a:latin typeface="Cambria" pitchFamily="18" charset="0"/>
                <a:ea typeface="Cambria" pitchFamily="18" charset="0"/>
                <a:cs typeface="Times New Roman"/>
                <a:hlinkClick r:id="rId3"/>
              </a:rPr>
              <a:t>feature</a:t>
            </a:r>
            <a:r>
              <a:rPr sz="1400" b="1" u="heavy" spc="5" dirty="0">
                <a:solidFill>
                  <a:srgbClr val="124F5C"/>
                </a:solidFill>
                <a:uFill>
                  <a:solidFill>
                    <a:srgbClr val="124F5C"/>
                  </a:solidFill>
                </a:uFill>
                <a:latin typeface="Cambria" pitchFamily="18" charset="0"/>
                <a:ea typeface="Cambria" pitchFamily="18" charset="0"/>
                <a:cs typeface="Times New Roman"/>
                <a:hlinkClick r:id="rId3"/>
              </a:rPr>
              <a:t> </a:t>
            </a:r>
            <a:r>
              <a:rPr sz="1400" b="1" u="heavy" spc="-5" dirty="0">
                <a:solidFill>
                  <a:srgbClr val="124F5C"/>
                </a:solidFill>
                <a:uFill>
                  <a:solidFill>
                    <a:srgbClr val="124F5C"/>
                  </a:solidFill>
                </a:uFill>
                <a:latin typeface="Cambria" pitchFamily="18" charset="0"/>
                <a:ea typeface="Cambria" pitchFamily="18" charset="0"/>
                <a:cs typeface="Times New Roman"/>
                <a:hlinkClick r:id="rId3"/>
              </a:rPr>
              <a:t>selection</a:t>
            </a:r>
            <a:r>
              <a:rPr sz="1400" spc="-5" dirty="0">
                <a:solidFill>
                  <a:srgbClr val="124F5C"/>
                </a:solidFill>
                <a:latin typeface="Cambria" pitchFamily="18" charset="0"/>
                <a:ea typeface="Cambria" pitchFamily="18" charset="0"/>
                <a:cs typeface="Times New Roman"/>
              </a:rPr>
              <a:t>.</a:t>
            </a:r>
            <a:endParaRPr sz="1400" dirty="0">
              <a:latin typeface="Cambria" pitchFamily="18" charset="0"/>
              <a:ea typeface="Cambria" pitchFamily="18" charset="0"/>
              <a:cs typeface="Times New Roman"/>
            </a:endParaRPr>
          </a:p>
          <a:p>
            <a:pPr marL="376555" indent="-287655">
              <a:lnSpc>
                <a:spcPct val="100000"/>
              </a:lnSpc>
              <a:spcBef>
                <a:spcPts val="215"/>
              </a:spcBef>
              <a:buFont typeface="Wingdings"/>
              <a:buChar char=""/>
              <a:tabLst>
                <a:tab pos="375920" algn="l"/>
                <a:tab pos="377190" algn="l"/>
              </a:tabLst>
            </a:pPr>
            <a:r>
              <a:rPr sz="1400" dirty="0">
                <a:solidFill>
                  <a:srgbClr val="124F5C"/>
                </a:solidFill>
                <a:latin typeface="Cambria" pitchFamily="18" charset="0"/>
                <a:ea typeface="Cambria" pitchFamily="18" charset="0"/>
                <a:cs typeface="Times New Roman"/>
              </a:rPr>
              <a:t>We </a:t>
            </a:r>
            <a:r>
              <a:rPr sz="1400" spc="-5" dirty="0">
                <a:solidFill>
                  <a:srgbClr val="124F5C"/>
                </a:solidFill>
                <a:latin typeface="Cambria" pitchFamily="18" charset="0"/>
                <a:ea typeface="Cambria" pitchFamily="18" charset="0"/>
                <a:cs typeface="Times New Roman"/>
              </a:rPr>
              <a:t>got</a:t>
            </a:r>
            <a:r>
              <a:rPr sz="1400" spc="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score </a:t>
            </a:r>
            <a:r>
              <a:rPr sz="1400" dirty="0">
                <a:solidFill>
                  <a:srgbClr val="124F5C"/>
                </a:solidFill>
                <a:latin typeface="Cambria" pitchFamily="18" charset="0"/>
                <a:ea typeface="Cambria" pitchFamily="18" charset="0"/>
                <a:cs typeface="Times New Roman"/>
              </a:rPr>
              <a:t>of</a:t>
            </a:r>
            <a:r>
              <a:rPr sz="1400" spc="-10"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75.5 for</a:t>
            </a:r>
            <a:r>
              <a:rPr sz="1400" spc="-5" dirty="0">
                <a:solidFill>
                  <a:srgbClr val="124F5C"/>
                </a:solidFill>
                <a:latin typeface="Cambria" pitchFamily="18" charset="0"/>
                <a:ea typeface="Cambria" pitchFamily="18" charset="0"/>
                <a:cs typeface="Times New Roman"/>
              </a:rPr>
              <a:t> </a:t>
            </a:r>
            <a:r>
              <a:rPr sz="1400" dirty="0">
                <a:solidFill>
                  <a:srgbClr val="124F5C"/>
                </a:solidFill>
                <a:latin typeface="Cambria" pitchFamily="18" charset="0"/>
                <a:ea typeface="Cambria" pitchFamily="18" charset="0"/>
                <a:cs typeface="Times New Roman"/>
              </a:rPr>
              <a:t>R</a:t>
            </a:r>
            <a:r>
              <a:rPr sz="1400" spc="-5" dirty="0">
                <a:solidFill>
                  <a:srgbClr val="124F5C"/>
                </a:solidFill>
                <a:latin typeface="Cambria" pitchFamily="18" charset="0"/>
                <a:ea typeface="Cambria" pitchFamily="18" charset="0"/>
                <a:cs typeface="Times New Roman"/>
              </a:rPr>
              <a:t> squared</a:t>
            </a:r>
            <a:r>
              <a:rPr sz="1400" spc="5" dirty="0">
                <a:solidFill>
                  <a:srgbClr val="124F5C"/>
                </a:solidFill>
                <a:latin typeface="Cambria" pitchFamily="18" charset="0"/>
                <a:ea typeface="Cambria" pitchFamily="18" charset="0"/>
                <a:cs typeface="Times New Roman"/>
              </a:rPr>
              <a:t> </a:t>
            </a:r>
            <a:r>
              <a:rPr sz="1400" spc="-5" dirty="0">
                <a:solidFill>
                  <a:srgbClr val="124F5C"/>
                </a:solidFill>
                <a:latin typeface="Cambria" pitchFamily="18" charset="0"/>
                <a:ea typeface="Cambria" pitchFamily="18" charset="0"/>
                <a:cs typeface="Times New Roman"/>
              </a:rPr>
              <a:t>value.</a:t>
            </a:r>
            <a:endParaRPr sz="1400" dirty="0">
              <a:latin typeface="Cambria" pitchFamily="18" charset="0"/>
              <a:ea typeface="Cambria" pitchFamily="18" charset="0"/>
              <a:cs typeface="Times New Roman"/>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747541"/>
            <a:ext cx="4696268" cy="2237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253" y="767720"/>
            <a:ext cx="3657600" cy="2183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223680"/>
            <a:ext cx="6968300"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00000"/>
                </a:solidFill>
                <a:latin typeface="Georgia" pitchFamily="18" charset="0"/>
              </a:rPr>
              <a:t>Cross</a:t>
            </a:r>
            <a:r>
              <a:rPr sz="2800" i="0" u="none" spc="15" dirty="0">
                <a:solidFill>
                  <a:srgbClr val="C00000"/>
                </a:solidFill>
                <a:latin typeface="Georgia" pitchFamily="18" charset="0"/>
              </a:rPr>
              <a:t> </a:t>
            </a:r>
            <a:r>
              <a:rPr sz="2800" i="0" u="none" spc="-5" dirty="0">
                <a:solidFill>
                  <a:srgbClr val="C00000"/>
                </a:solidFill>
                <a:latin typeface="Georgia" pitchFamily="18" charset="0"/>
              </a:rPr>
              <a:t>Validation</a:t>
            </a:r>
            <a:r>
              <a:rPr sz="2800" i="0" u="none" spc="15" dirty="0">
                <a:solidFill>
                  <a:srgbClr val="C00000"/>
                </a:solidFill>
                <a:latin typeface="Georgia" pitchFamily="18" charset="0"/>
              </a:rPr>
              <a:t> </a:t>
            </a:r>
            <a:r>
              <a:rPr sz="2800" i="0" u="none" spc="-5" dirty="0">
                <a:solidFill>
                  <a:srgbClr val="C00000"/>
                </a:solidFill>
                <a:latin typeface="Georgia" pitchFamily="18" charset="0"/>
              </a:rPr>
              <a:t>of</a:t>
            </a:r>
            <a:r>
              <a:rPr sz="2800" i="0" u="none" spc="15" dirty="0">
                <a:solidFill>
                  <a:srgbClr val="C00000"/>
                </a:solidFill>
                <a:latin typeface="Georgia" pitchFamily="18" charset="0"/>
              </a:rPr>
              <a:t> </a:t>
            </a:r>
            <a:r>
              <a:rPr sz="2800" i="0" u="none" spc="-5" dirty="0">
                <a:solidFill>
                  <a:srgbClr val="C00000"/>
                </a:solidFill>
                <a:latin typeface="Georgia" pitchFamily="18" charset="0"/>
              </a:rPr>
              <a:t>Lasso</a:t>
            </a:r>
            <a:r>
              <a:rPr sz="2800" i="0" u="none" spc="20" dirty="0">
                <a:solidFill>
                  <a:srgbClr val="C00000"/>
                </a:solidFill>
                <a:latin typeface="Georgia" pitchFamily="18" charset="0"/>
              </a:rPr>
              <a:t> </a:t>
            </a:r>
            <a:r>
              <a:rPr sz="2800" i="0" u="none" spc="-5" dirty="0">
                <a:solidFill>
                  <a:srgbClr val="C00000"/>
                </a:solidFill>
                <a:latin typeface="Georgia" pitchFamily="18" charset="0"/>
              </a:rPr>
              <a:t>Regression</a:t>
            </a:r>
            <a:endParaRPr sz="2800" dirty="0">
              <a:solidFill>
                <a:srgbClr val="C00000"/>
              </a:solidFill>
              <a:latin typeface="Georgia"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971550"/>
            <a:ext cx="5364162"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971550"/>
            <a:ext cx="33909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object 3"/>
          <p:cNvGrpSpPr/>
          <p:nvPr/>
        </p:nvGrpSpPr>
        <p:grpSpPr>
          <a:xfrm>
            <a:off x="0" y="666750"/>
            <a:ext cx="9145270" cy="88900"/>
            <a:chOff x="0" y="848545"/>
            <a:chExt cx="9145270" cy="88900"/>
          </a:xfrm>
        </p:grpSpPr>
        <p:pic>
          <p:nvPicPr>
            <p:cNvPr id="12" name="object 4"/>
            <p:cNvPicPr/>
            <p:nvPr/>
          </p:nvPicPr>
          <p:blipFill>
            <a:blip r:embed="rId4" cstate="print"/>
            <a:stretch>
              <a:fillRect/>
            </a:stretch>
          </p:blipFill>
          <p:spPr>
            <a:xfrm>
              <a:off x="0" y="848545"/>
              <a:ext cx="9143999" cy="88847"/>
            </a:xfrm>
            <a:prstGeom prst="rect">
              <a:avLst/>
            </a:prstGeom>
          </p:spPr>
        </p:pic>
        <p:sp>
          <p:nvSpPr>
            <p:cNvPr id="13"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68" y="57150"/>
            <a:ext cx="573732" cy="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78271" y="4324350"/>
            <a:ext cx="8787456" cy="646331"/>
          </a:xfrm>
          <a:prstGeom prst="rect">
            <a:avLst/>
          </a:prstGeom>
        </p:spPr>
        <p:txBody>
          <a:bodyPr wrap="square">
            <a:spAutoFit/>
          </a:bodyPr>
          <a:lstStyle/>
          <a:p>
            <a:r>
              <a:rPr lang="en-GB" dirty="0" err="1">
                <a:solidFill>
                  <a:srgbClr val="002060"/>
                </a:solidFill>
                <a:latin typeface="Cambria" pitchFamily="18" charset="0"/>
                <a:ea typeface="Cambria" pitchFamily="18" charset="0"/>
              </a:rPr>
              <a:t>GridSearchCV</a:t>
            </a:r>
            <a:r>
              <a:rPr lang="en-GB" dirty="0">
                <a:solidFill>
                  <a:srgbClr val="002060"/>
                </a:solidFill>
                <a:latin typeface="Cambria" pitchFamily="18" charset="0"/>
                <a:ea typeface="Cambria" pitchFamily="18" charset="0"/>
              </a:rPr>
              <a:t> used a smaller set of </a:t>
            </a:r>
            <a:r>
              <a:rPr lang="en-GB" dirty="0" err="1">
                <a:solidFill>
                  <a:srgbClr val="002060"/>
                </a:solidFill>
                <a:latin typeface="Cambria" pitchFamily="18" charset="0"/>
                <a:ea typeface="Cambria" pitchFamily="18" charset="0"/>
              </a:rPr>
              <a:t>hyperparameters</a:t>
            </a:r>
            <a:r>
              <a:rPr lang="en-GB" dirty="0">
                <a:solidFill>
                  <a:srgbClr val="002060"/>
                </a:solidFill>
                <a:latin typeface="Cambria" pitchFamily="18" charset="0"/>
                <a:ea typeface="Cambria" pitchFamily="18" charset="0"/>
              </a:rPr>
              <a:t> and cross-validation to find the best Lasso Regression regularization strength </a:t>
            </a:r>
            <a:r>
              <a:rPr lang="en-GB" dirty="0" smtClean="0">
                <a:solidFill>
                  <a:srgbClr val="002060"/>
                </a:solidFill>
                <a:latin typeface="Cambria" pitchFamily="18" charset="0"/>
                <a:ea typeface="Cambria" pitchFamily="18" charset="0"/>
              </a:rPr>
              <a:t>efficiently.</a:t>
            </a:r>
            <a:endParaRPr lang="en-IN" dirty="0">
              <a:solidFill>
                <a:srgbClr val="002060"/>
              </a:solidFill>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59" y="147480"/>
            <a:ext cx="3559341"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00000"/>
                </a:solidFill>
                <a:latin typeface="Georgia" pitchFamily="18" charset="0"/>
              </a:rPr>
              <a:t>Ridge</a:t>
            </a:r>
            <a:r>
              <a:rPr sz="2800" i="0" u="none" spc="-30" dirty="0">
                <a:solidFill>
                  <a:srgbClr val="C00000"/>
                </a:solidFill>
                <a:latin typeface="Georgia" pitchFamily="18" charset="0"/>
              </a:rPr>
              <a:t> </a:t>
            </a:r>
            <a:r>
              <a:rPr sz="2800" i="0" u="none" spc="-5" dirty="0">
                <a:solidFill>
                  <a:srgbClr val="C00000"/>
                </a:solidFill>
                <a:latin typeface="Georgia" pitchFamily="18" charset="0"/>
              </a:rPr>
              <a:t>Regression</a:t>
            </a:r>
            <a:endParaRPr sz="2800" dirty="0">
              <a:solidFill>
                <a:srgbClr val="C00000"/>
              </a:solidFill>
              <a:latin typeface="Georgia" pitchFamily="18" charset="0"/>
            </a:endParaRPr>
          </a:p>
        </p:txBody>
      </p:sp>
      <p:sp>
        <p:nvSpPr>
          <p:cNvPr id="13" name="object 13"/>
          <p:cNvSpPr txBox="1"/>
          <p:nvPr/>
        </p:nvSpPr>
        <p:spPr>
          <a:xfrm>
            <a:off x="152400" y="2899726"/>
            <a:ext cx="8473440" cy="2186624"/>
          </a:xfrm>
          <a:prstGeom prst="rect">
            <a:avLst/>
          </a:prstGeom>
        </p:spPr>
        <p:txBody>
          <a:bodyPr vert="horz" wrap="square" lIns="0" tIns="40005" rIns="0" bIns="0" rtlCol="0">
            <a:spAutoFit/>
          </a:bodyPr>
          <a:lstStyle/>
          <a:p>
            <a:pPr marL="184785" indent="-172720">
              <a:lnSpc>
                <a:spcPct val="100000"/>
              </a:lnSpc>
              <a:spcBef>
                <a:spcPts val="315"/>
              </a:spcBef>
              <a:buClr>
                <a:srgbClr val="000000"/>
              </a:buClr>
              <a:buFont typeface="Wingdings"/>
              <a:buChar char=""/>
              <a:tabLst>
                <a:tab pos="185420" algn="l"/>
              </a:tabLst>
            </a:pPr>
            <a:r>
              <a:rPr sz="1600" spc="-5" dirty="0">
                <a:solidFill>
                  <a:srgbClr val="124F5C"/>
                </a:solidFill>
                <a:latin typeface="Cambria" pitchFamily="18" charset="0"/>
                <a:ea typeface="Cambria" pitchFamily="18" charset="0"/>
                <a:cs typeface="Times New Roman"/>
              </a:rPr>
              <a:t>Ridge</a:t>
            </a:r>
            <a:r>
              <a:rPr sz="1600" spc="2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regression</a:t>
            </a:r>
            <a:r>
              <a:rPr sz="1600" spc="3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is</a:t>
            </a:r>
            <a:r>
              <a:rPr sz="1600" spc="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a </a:t>
            </a:r>
            <a:r>
              <a:rPr sz="1600" spc="-5" dirty="0">
                <a:solidFill>
                  <a:srgbClr val="124F5C"/>
                </a:solidFill>
                <a:latin typeface="Cambria" pitchFamily="18" charset="0"/>
                <a:ea typeface="Cambria" pitchFamily="18" charset="0"/>
                <a:cs typeface="Times New Roman"/>
              </a:rPr>
              <a:t>regularized</a:t>
            </a:r>
            <a:r>
              <a:rPr sz="1600" spc="6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version</a:t>
            </a:r>
            <a:r>
              <a:rPr sz="1600" spc="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of</a:t>
            </a:r>
            <a:r>
              <a:rPr sz="1600" spc="10" dirty="0">
                <a:solidFill>
                  <a:srgbClr val="124F5C"/>
                </a:solidFill>
                <a:latin typeface="Cambria" pitchFamily="18" charset="0"/>
                <a:ea typeface="Cambria" pitchFamily="18" charset="0"/>
                <a:cs typeface="Times New Roman"/>
              </a:rPr>
              <a:t> </a:t>
            </a:r>
            <a:r>
              <a:rPr sz="1600" u="sng" spc="-5" dirty="0">
                <a:solidFill>
                  <a:srgbClr val="124F5C"/>
                </a:solidFill>
                <a:uFill>
                  <a:solidFill>
                    <a:srgbClr val="124F5C"/>
                  </a:solidFill>
                </a:uFill>
                <a:latin typeface="Cambria" pitchFamily="18" charset="0"/>
                <a:ea typeface="Cambria" pitchFamily="18" charset="0"/>
                <a:cs typeface="Times New Roman"/>
                <a:hlinkClick r:id="rId2"/>
              </a:rPr>
              <a:t>linear</a:t>
            </a:r>
            <a:r>
              <a:rPr sz="1600" u="sng" spc="30" dirty="0">
                <a:solidFill>
                  <a:srgbClr val="124F5C"/>
                </a:solidFill>
                <a:uFill>
                  <a:solidFill>
                    <a:srgbClr val="124F5C"/>
                  </a:solidFill>
                </a:uFill>
                <a:latin typeface="Cambria" pitchFamily="18" charset="0"/>
                <a:ea typeface="Cambria" pitchFamily="18" charset="0"/>
                <a:cs typeface="Times New Roman"/>
                <a:hlinkClick r:id="rId2"/>
              </a:rPr>
              <a:t> </a:t>
            </a:r>
            <a:r>
              <a:rPr sz="1600" u="sng" spc="-5" dirty="0">
                <a:solidFill>
                  <a:srgbClr val="124F5C"/>
                </a:solidFill>
                <a:uFill>
                  <a:solidFill>
                    <a:srgbClr val="124F5C"/>
                  </a:solidFill>
                </a:uFill>
                <a:latin typeface="Cambria" pitchFamily="18" charset="0"/>
                <a:ea typeface="Cambria" pitchFamily="18" charset="0"/>
                <a:cs typeface="Times New Roman"/>
                <a:hlinkClick r:id="rId2"/>
              </a:rPr>
              <a:t>least</a:t>
            </a:r>
            <a:r>
              <a:rPr sz="1600" u="sng" spc="20" dirty="0">
                <a:solidFill>
                  <a:srgbClr val="124F5C"/>
                </a:solidFill>
                <a:uFill>
                  <a:solidFill>
                    <a:srgbClr val="124F5C"/>
                  </a:solidFill>
                </a:uFill>
                <a:latin typeface="Cambria" pitchFamily="18" charset="0"/>
                <a:ea typeface="Cambria" pitchFamily="18" charset="0"/>
                <a:cs typeface="Times New Roman"/>
                <a:hlinkClick r:id="rId2"/>
              </a:rPr>
              <a:t> </a:t>
            </a:r>
            <a:r>
              <a:rPr sz="1600" u="sng" spc="-5" dirty="0">
                <a:solidFill>
                  <a:srgbClr val="124F5C"/>
                </a:solidFill>
                <a:uFill>
                  <a:solidFill>
                    <a:srgbClr val="124F5C"/>
                  </a:solidFill>
                </a:uFill>
                <a:latin typeface="Cambria" pitchFamily="18" charset="0"/>
                <a:ea typeface="Cambria" pitchFamily="18" charset="0"/>
                <a:cs typeface="Times New Roman"/>
                <a:hlinkClick r:id="rId2"/>
              </a:rPr>
              <a:t>squares</a:t>
            </a:r>
            <a:r>
              <a:rPr sz="1600" u="sng" spc="15" dirty="0">
                <a:solidFill>
                  <a:srgbClr val="124F5C"/>
                </a:solidFill>
                <a:uFill>
                  <a:solidFill>
                    <a:srgbClr val="124F5C"/>
                  </a:solidFill>
                </a:uFill>
                <a:latin typeface="Cambria" pitchFamily="18" charset="0"/>
                <a:ea typeface="Cambria" pitchFamily="18" charset="0"/>
                <a:cs typeface="Times New Roman"/>
                <a:hlinkClick r:id="rId2"/>
              </a:rPr>
              <a:t> </a:t>
            </a:r>
            <a:r>
              <a:rPr sz="1600" u="sng" spc="-5" dirty="0">
                <a:solidFill>
                  <a:srgbClr val="124F5C"/>
                </a:solidFill>
                <a:uFill>
                  <a:solidFill>
                    <a:srgbClr val="124F5C"/>
                  </a:solidFill>
                </a:uFill>
                <a:latin typeface="Cambria" pitchFamily="18" charset="0"/>
                <a:ea typeface="Cambria" pitchFamily="18" charset="0"/>
                <a:cs typeface="Times New Roman"/>
                <a:hlinkClick r:id="rId2"/>
              </a:rPr>
              <a:t>regression</a:t>
            </a:r>
            <a:r>
              <a:rPr sz="1600" spc="-5" dirty="0">
                <a:solidFill>
                  <a:srgbClr val="124F5C"/>
                </a:solidFill>
                <a:latin typeface="Cambria" pitchFamily="18" charset="0"/>
                <a:ea typeface="Cambria" pitchFamily="18" charset="0"/>
                <a:cs typeface="Times New Roman"/>
              </a:rPr>
              <a:t>.</a:t>
            </a:r>
            <a:endParaRPr sz="1600" dirty="0">
              <a:latin typeface="Cambria" pitchFamily="18" charset="0"/>
              <a:ea typeface="Cambria" pitchFamily="18" charset="0"/>
              <a:cs typeface="Times New Roman"/>
            </a:endParaRPr>
          </a:p>
          <a:p>
            <a:pPr marL="184785" indent="-172720">
              <a:lnSpc>
                <a:spcPct val="100000"/>
              </a:lnSpc>
              <a:spcBef>
                <a:spcPts val="215"/>
              </a:spcBef>
              <a:buClr>
                <a:srgbClr val="000000"/>
              </a:buClr>
              <a:buFont typeface="Wingdings"/>
              <a:buChar char=""/>
              <a:tabLst>
                <a:tab pos="185420" algn="l"/>
              </a:tabLst>
            </a:pPr>
            <a:r>
              <a:rPr sz="1600" spc="-15" dirty="0">
                <a:solidFill>
                  <a:srgbClr val="124F5C"/>
                </a:solidFill>
                <a:latin typeface="Cambria" pitchFamily="18" charset="0"/>
                <a:ea typeface="Cambria" pitchFamily="18" charset="0"/>
                <a:cs typeface="Times New Roman"/>
              </a:rPr>
              <a:t>It</a:t>
            </a:r>
            <a:r>
              <a:rPr sz="1600" spc="2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works</a:t>
            </a:r>
            <a:r>
              <a:rPr sz="1600" dirty="0">
                <a:solidFill>
                  <a:srgbClr val="124F5C"/>
                </a:solidFill>
                <a:latin typeface="Cambria" pitchFamily="18" charset="0"/>
                <a:ea typeface="Cambria" pitchFamily="18" charset="0"/>
                <a:cs typeface="Times New Roman"/>
              </a:rPr>
              <a:t> by</a:t>
            </a:r>
            <a:r>
              <a:rPr sz="1600" spc="-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shrinking</a:t>
            </a:r>
            <a:r>
              <a:rPr sz="1600" spc="1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the</a:t>
            </a:r>
            <a:r>
              <a:rPr sz="1600" spc="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coefficients</a:t>
            </a:r>
            <a:r>
              <a:rPr sz="1600" spc="5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or</a:t>
            </a:r>
            <a:r>
              <a:rPr sz="1600" spc="-5" dirty="0">
                <a:solidFill>
                  <a:srgbClr val="124F5C"/>
                </a:solidFill>
                <a:latin typeface="Cambria" pitchFamily="18" charset="0"/>
                <a:ea typeface="Cambria" pitchFamily="18" charset="0"/>
                <a:cs typeface="Times New Roman"/>
              </a:rPr>
              <a:t> weights</a:t>
            </a:r>
            <a:r>
              <a:rPr sz="1600" spc="2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of</a:t>
            </a:r>
            <a:r>
              <a:rPr sz="1600" spc="-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the</a:t>
            </a:r>
            <a:r>
              <a:rPr sz="1600" spc="1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regression</a:t>
            </a:r>
            <a:r>
              <a:rPr sz="1600" spc="3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model</a:t>
            </a:r>
            <a:r>
              <a:rPr sz="1600" spc="1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toward</a:t>
            </a:r>
            <a:r>
              <a:rPr sz="1600" spc="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zero.</a:t>
            </a:r>
            <a:endParaRPr sz="1600" dirty="0">
              <a:latin typeface="Cambria" pitchFamily="18" charset="0"/>
              <a:ea typeface="Cambria" pitchFamily="18" charset="0"/>
              <a:cs typeface="Times New Roman"/>
            </a:endParaRPr>
          </a:p>
          <a:p>
            <a:pPr marL="184785" indent="-172720">
              <a:lnSpc>
                <a:spcPct val="100000"/>
              </a:lnSpc>
              <a:spcBef>
                <a:spcPts val="215"/>
              </a:spcBef>
              <a:buClr>
                <a:srgbClr val="000000"/>
              </a:buClr>
              <a:buFont typeface="Wingdings"/>
              <a:buChar char=""/>
              <a:tabLst>
                <a:tab pos="185420" algn="l"/>
              </a:tabLst>
            </a:pPr>
            <a:r>
              <a:rPr sz="1600" dirty="0">
                <a:solidFill>
                  <a:srgbClr val="124F5C"/>
                </a:solidFill>
                <a:latin typeface="Cambria" pitchFamily="18" charset="0"/>
                <a:ea typeface="Cambria" pitchFamily="18" charset="0"/>
                <a:cs typeface="Times New Roman"/>
              </a:rPr>
              <a:t>This</a:t>
            </a:r>
            <a:r>
              <a:rPr sz="1600" spc="-5" dirty="0">
                <a:solidFill>
                  <a:srgbClr val="124F5C"/>
                </a:solidFill>
                <a:latin typeface="Cambria" pitchFamily="18" charset="0"/>
                <a:ea typeface="Cambria" pitchFamily="18" charset="0"/>
                <a:cs typeface="Times New Roman"/>
              </a:rPr>
              <a:t> is</a:t>
            </a:r>
            <a:r>
              <a:rPr sz="160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achieved</a:t>
            </a:r>
            <a:r>
              <a:rPr sz="1600" spc="3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by imposing</a:t>
            </a:r>
            <a:r>
              <a:rPr sz="1600" spc="-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a</a:t>
            </a:r>
            <a:r>
              <a:rPr sz="1600" spc="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squared</a:t>
            </a:r>
            <a:r>
              <a:rPr sz="1600" spc="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penalty</a:t>
            </a:r>
            <a:r>
              <a:rPr sz="1600" spc="2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on</a:t>
            </a:r>
            <a:r>
              <a:rPr sz="1600" spc="-1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their</a:t>
            </a:r>
            <a:r>
              <a:rPr sz="1600" spc="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size.</a:t>
            </a:r>
            <a:endParaRPr sz="1600" dirty="0">
              <a:latin typeface="Cambria" pitchFamily="18" charset="0"/>
              <a:ea typeface="Cambria" pitchFamily="18" charset="0"/>
              <a:cs typeface="Times New Roman"/>
            </a:endParaRPr>
          </a:p>
          <a:p>
            <a:pPr marL="184785" indent="-172720">
              <a:lnSpc>
                <a:spcPct val="100000"/>
              </a:lnSpc>
              <a:spcBef>
                <a:spcPts val="219"/>
              </a:spcBef>
              <a:buClr>
                <a:srgbClr val="000000"/>
              </a:buClr>
              <a:buFont typeface="Wingdings"/>
              <a:buChar char=""/>
              <a:tabLst>
                <a:tab pos="185420" algn="l"/>
              </a:tabLst>
            </a:pPr>
            <a:r>
              <a:rPr sz="1600" spc="-5" dirty="0">
                <a:solidFill>
                  <a:srgbClr val="124F5C"/>
                </a:solidFill>
                <a:latin typeface="Cambria" pitchFamily="18" charset="0"/>
                <a:ea typeface="Cambria" pitchFamily="18" charset="0"/>
                <a:cs typeface="Times New Roman"/>
              </a:rPr>
              <a:t>This</a:t>
            </a:r>
            <a:r>
              <a:rPr sz="1600" spc="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is</a:t>
            </a:r>
            <a:r>
              <a:rPr sz="1600" spc="1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one</a:t>
            </a:r>
            <a:r>
              <a:rPr sz="1600" spc="1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of</a:t>
            </a:r>
            <a:r>
              <a:rPr sz="1600" spc="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the</a:t>
            </a:r>
            <a:r>
              <a:rPr sz="1600" spc="1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methods </a:t>
            </a:r>
            <a:r>
              <a:rPr sz="1600" spc="-5" dirty="0">
                <a:solidFill>
                  <a:srgbClr val="124F5C"/>
                </a:solidFill>
                <a:latin typeface="Cambria" pitchFamily="18" charset="0"/>
                <a:ea typeface="Cambria" pitchFamily="18" charset="0"/>
                <a:cs typeface="Times New Roman"/>
              </a:rPr>
              <a:t>of</a:t>
            </a:r>
            <a:r>
              <a:rPr sz="1600" spc="1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regularization</a:t>
            </a:r>
            <a:r>
              <a:rPr sz="1600" spc="6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techniques</a:t>
            </a:r>
            <a:r>
              <a:rPr sz="1600" spc="3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in</a:t>
            </a:r>
            <a:r>
              <a:rPr sz="1600" spc="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which</a:t>
            </a:r>
            <a:r>
              <a:rPr sz="1600" spc="2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the</a:t>
            </a:r>
            <a:r>
              <a:rPr sz="1600" spc="1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data</a:t>
            </a:r>
            <a:r>
              <a:rPr sz="1600" spc="3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suffer</a:t>
            </a:r>
            <a:r>
              <a:rPr sz="1600" spc="1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from</a:t>
            </a:r>
            <a:r>
              <a:rPr sz="1600" spc="2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multicollinearity.</a:t>
            </a:r>
            <a:endParaRPr sz="1600" dirty="0">
              <a:latin typeface="Cambria" pitchFamily="18" charset="0"/>
              <a:ea typeface="Cambria" pitchFamily="18" charset="0"/>
              <a:cs typeface="Times New Roman"/>
            </a:endParaRPr>
          </a:p>
          <a:p>
            <a:pPr marL="184785" marR="5080" indent="-172720">
              <a:lnSpc>
                <a:spcPct val="114999"/>
              </a:lnSpc>
              <a:buFont typeface="Wingdings"/>
              <a:buChar char=""/>
              <a:tabLst>
                <a:tab pos="224790" algn="l"/>
              </a:tabLst>
            </a:pPr>
            <a:r>
              <a:rPr sz="1600" dirty="0">
                <a:latin typeface="Cambria" pitchFamily="18" charset="0"/>
                <a:ea typeface="Cambria" pitchFamily="18" charset="0"/>
              </a:rPr>
              <a:t>	</a:t>
            </a:r>
            <a:r>
              <a:rPr sz="1600" spc="-15" dirty="0">
                <a:solidFill>
                  <a:srgbClr val="124F5C"/>
                </a:solidFill>
                <a:latin typeface="Cambria" pitchFamily="18" charset="0"/>
                <a:ea typeface="Cambria" pitchFamily="18" charset="0"/>
                <a:cs typeface="Times New Roman"/>
              </a:rPr>
              <a:t>In</a:t>
            </a:r>
            <a:r>
              <a:rPr sz="1600" spc="17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this</a:t>
            </a:r>
            <a:r>
              <a:rPr sz="1600" spc="16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multicollinearity,</a:t>
            </a:r>
            <a:r>
              <a:rPr sz="1600" spc="17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the</a:t>
            </a:r>
            <a:r>
              <a:rPr sz="1600" spc="17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least</a:t>
            </a:r>
            <a:r>
              <a:rPr sz="1600" spc="16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squares</a:t>
            </a:r>
            <a:r>
              <a:rPr sz="1600" spc="16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are</a:t>
            </a:r>
            <a:r>
              <a:rPr sz="1600" spc="15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unbiased</a:t>
            </a:r>
            <a:r>
              <a:rPr sz="1600" spc="16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and</a:t>
            </a:r>
            <a:r>
              <a:rPr sz="1600" spc="17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the</a:t>
            </a:r>
            <a:r>
              <a:rPr sz="1600" spc="15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variance</a:t>
            </a:r>
            <a:r>
              <a:rPr sz="1600" spc="16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is</a:t>
            </a:r>
            <a:r>
              <a:rPr sz="1600" spc="16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large</a:t>
            </a:r>
            <a:r>
              <a:rPr sz="1600" spc="17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and</a:t>
            </a:r>
            <a:r>
              <a:rPr sz="1600" spc="17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which</a:t>
            </a:r>
            <a:r>
              <a:rPr sz="1600" spc="17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deviates</a:t>
            </a:r>
            <a:r>
              <a:rPr sz="1600" spc="16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the</a:t>
            </a:r>
            <a:r>
              <a:rPr sz="1600" spc="15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predicted</a:t>
            </a:r>
            <a:r>
              <a:rPr sz="1600" spc="17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value</a:t>
            </a:r>
            <a:r>
              <a:rPr sz="1600" spc="15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from</a:t>
            </a:r>
            <a:r>
              <a:rPr sz="1600" spc="16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the </a:t>
            </a:r>
            <a:r>
              <a:rPr sz="1600" spc="-28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actual</a:t>
            </a:r>
            <a:r>
              <a:rPr sz="1600" spc="3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value.</a:t>
            </a:r>
            <a:r>
              <a:rPr sz="1600" spc="1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Equations</a:t>
            </a:r>
            <a:r>
              <a:rPr sz="1600" spc="1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have</a:t>
            </a:r>
            <a:r>
              <a:rPr sz="1600" spc="1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an</a:t>
            </a:r>
            <a:r>
              <a:rPr sz="1600" spc="1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error</a:t>
            </a:r>
            <a:r>
              <a:rPr sz="1600" spc="2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term.</a:t>
            </a:r>
            <a:endParaRPr sz="1600" dirty="0">
              <a:latin typeface="Cambria" pitchFamily="18" charset="0"/>
              <a:ea typeface="Cambria" pitchFamily="18" charset="0"/>
              <a:cs typeface="Times New Roman"/>
            </a:endParaRPr>
          </a:p>
          <a:p>
            <a:pPr marL="184785" indent="-172720">
              <a:lnSpc>
                <a:spcPct val="100000"/>
              </a:lnSpc>
              <a:spcBef>
                <a:spcPts val="215"/>
              </a:spcBef>
              <a:buClr>
                <a:srgbClr val="000000"/>
              </a:buClr>
              <a:buFont typeface="Wingdings"/>
              <a:buChar char=""/>
              <a:tabLst>
                <a:tab pos="185420" algn="l"/>
              </a:tabLst>
            </a:pPr>
            <a:r>
              <a:rPr sz="1600" dirty="0">
                <a:solidFill>
                  <a:srgbClr val="124F5C"/>
                </a:solidFill>
                <a:latin typeface="Cambria" pitchFamily="18" charset="0"/>
                <a:ea typeface="Cambria" pitchFamily="18" charset="0"/>
                <a:cs typeface="Times New Roman"/>
              </a:rPr>
              <a:t>We </a:t>
            </a:r>
            <a:r>
              <a:rPr sz="1600" spc="-5" dirty="0">
                <a:solidFill>
                  <a:srgbClr val="124F5C"/>
                </a:solidFill>
                <a:latin typeface="Cambria" pitchFamily="18" charset="0"/>
                <a:ea typeface="Cambria" pitchFamily="18" charset="0"/>
                <a:cs typeface="Times New Roman"/>
              </a:rPr>
              <a:t>got</a:t>
            </a:r>
            <a:r>
              <a:rPr sz="1600" spc="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a</a:t>
            </a:r>
            <a:r>
              <a:rPr sz="1600" spc="-5" dirty="0">
                <a:solidFill>
                  <a:srgbClr val="124F5C"/>
                </a:solidFill>
                <a:latin typeface="Cambria" pitchFamily="18" charset="0"/>
                <a:ea typeface="Cambria" pitchFamily="18" charset="0"/>
                <a:cs typeface="Times New Roman"/>
              </a:rPr>
              <a:t> score</a:t>
            </a:r>
            <a:r>
              <a:rPr sz="1600" spc="10"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of</a:t>
            </a:r>
            <a:r>
              <a:rPr sz="1600" spc="-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82.26</a:t>
            </a:r>
            <a:r>
              <a:rPr sz="1600" spc="-5" dirty="0">
                <a:solidFill>
                  <a:srgbClr val="124F5C"/>
                </a:solidFill>
                <a:latin typeface="Cambria" pitchFamily="18" charset="0"/>
                <a:ea typeface="Cambria" pitchFamily="18" charset="0"/>
                <a:cs typeface="Times New Roman"/>
              </a:rPr>
              <a:t> as</a:t>
            </a:r>
            <a:r>
              <a:rPr sz="1600" spc="5" dirty="0">
                <a:solidFill>
                  <a:srgbClr val="124F5C"/>
                </a:solidFill>
                <a:latin typeface="Cambria" pitchFamily="18" charset="0"/>
                <a:ea typeface="Cambria" pitchFamily="18" charset="0"/>
                <a:cs typeface="Times New Roman"/>
              </a:rPr>
              <a:t> </a:t>
            </a:r>
            <a:r>
              <a:rPr sz="1600" dirty="0">
                <a:solidFill>
                  <a:srgbClr val="124F5C"/>
                </a:solidFill>
                <a:latin typeface="Cambria" pitchFamily="18" charset="0"/>
                <a:ea typeface="Cambria" pitchFamily="18" charset="0"/>
                <a:cs typeface="Times New Roman"/>
              </a:rPr>
              <a:t>R</a:t>
            </a:r>
            <a:r>
              <a:rPr sz="1600" spc="-10"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squared</a:t>
            </a:r>
            <a:r>
              <a:rPr sz="1600" spc="15" dirty="0">
                <a:solidFill>
                  <a:srgbClr val="124F5C"/>
                </a:solidFill>
                <a:latin typeface="Cambria" pitchFamily="18" charset="0"/>
                <a:ea typeface="Cambria" pitchFamily="18" charset="0"/>
                <a:cs typeface="Times New Roman"/>
              </a:rPr>
              <a:t> </a:t>
            </a:r>
            <a:r>
              <a:rPr sz="1600" spc="-5" dirty="0">
                <a:solidFill>
                  <a:srgbClr val="124F5C"/>
                </a:solidFill>
                <a:latin typeface="Cambria" pitchFamily="18" charset="0"/>
                <a:ea typeface="Cambria" pitchFamily="18" charset="0"/>
                <a:cs typeface="Times New Roman"/>
              </a:rPr>
              <a:t>value</a:t>
            </a:r>
            <a:endParaRPr sz="1600" dirty="0">
              <a:latin typeface="Cambria" pitchFamily="18" charset="0"/>
              <a:ea typeface="Cambria" pitchFamily="18" charset="0"/>
              <a:cs typeface="Times New Roman"/>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787347"/>
            <a:ext cx="4764532" cy="2156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object 3"/>
          <p:cNvGrpSpPr/>
          <p:nvPr/>
        </p:nvGrpSpPr>
        <p:grpSpPr>
          <a:xfrm>
            <a:off x="0" y="666750"/>
            <a:ext cx="9145270" cy="88900"/>
            <a:chOff x="0" y="848545"/>
            <a:chExt cx="9145270" cy="88900"/>
          </a:xfrm>
        </p:grpSpPr>
        <p:pic>
          <p:nvPicPr>
            <p:cNvPr id="12" name="object 4"/>
            <p:cNvPicPr/>
            <p:nvPr/>
          </p:nvPicPr>
          <p:blipFill>
            <a:blip r:embed="rId4" cstate="print"/>
            <a:stretch>
              <a:fillRect/>
            </a:stretch>
          </p:blipFill>
          <p:spPr>
            <a:xfrm>
              <a:off x="0" y="848545"/>
              <a:ext cx="9143999" cy="88847"/>
            </a:xfrm>
            <a:prstGeom prst="rect">
              <a:avLst/>
            </a:prstGeom>
          </p:spPr>
        </p:pic>
        <p:sp>
          <p:nvSpPr>
            <p:cNvPr id="14"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757175"/>
            <a:ext cx="3911600" cy="218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47480"/>
            <a:ext cx="7137693"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00000"/>
                </a:solidFill>
                <a:latin typeface="Georgia" pitchFamily="18" charset="0"/>
              </a:rPr>
              <a:t>Cross</a:t>
            </a:r>
            <a:r>
              <a:rPr sz="2800" i="0" u="none" spc="15" dirty="0">
                <a:solidFill>
                  <a:srgbClr val="C00000"/>
                </a:solidFill>
                <a:latin typeface="Georgia" pitchFamily="18" charset="0"/>
              </a:rPr>
              <a:t> </a:t>
            </a:r>
            <a:r>
              <a:rPr sz="2800" i="0" u="none" spc="-5" dirty="0">
                <a:solidFill>
                  <a:srgbClr val="C00000"/>
                </a:solidFill>
                <a:latin typeface="Georgia" pitchFamily="18" charset="0"/>
              </a:rPr>
              <a:t>Validation</a:t>
            </a:r>
            <a:r>
              <a:rPr sz="2800" i="0" u="none" spc="10" dirty="0">
                <a:solidFill>
                  <a:srgbClr val="C00000"/>
                </a:solidFill>
                <a:latin typeface="Georgia" pitchFamily="18" charset="0"/>
              </a:rPr>
              <a:t> </a:t>
            </a:r>
            <a:r>
              <a:rPr sz="2800" i="0" u="none" spc="-5" dirty="0">
                <a:solidFill>
                  <a:srgbClr val="C00000"/>
                </a:solidFill>
                <a:latin typeface="Georgia" pitchFamily="18" charset="0"/>
              </a:rPr>
              <a:t>of</a:t>
            </a:r>
            <a:r>
              <a:rPr sz="2800" i="0" u="none" spc="10" dirty="0">
                <a:solidFill>
                  <a:srgbClr val="C00000"/>
                </a:solidFill>
                <a:latin typeface="Georgia" pitchFamily="18" charset="0"/>
              </a:rPr>
              <a:t> </a:t>
            </a:r>
            <a:r>
              <a:rPr sz="2800" i="0" u="none" spc="-5" dirty="0">
                <a:solidFill>
                  <a:srgbClr val="C00000"/>
                </a:solidFill>
                <a:latin typeface="Georgia" pitchFamily="18" charset="0"/>
              </a:rPr>
              <a:t>Ridge</a:t>
            </a:r>
            <a:r>
              <a:rPr sz="2800" i="0" u="none" spc="15" dirty="0">
                <a:solidFill>
                  <a:srgbClr val="C00000"/>
                </a:solidFill>
                <a:latin typeface="Georgia" pitchFamily="18" charset="0"/>
              </a:rPr>
              <a:t> </a:t>
            </a:r>
            <a:r>
              <a:rPr sz="2800" i="0" u="none" spc="-5" dirty="0">
                <a:solidFill>
                  <a:srgbClr val="C00000"/>
                </a:solidFill>
                <a:latin typeface="Georgia" pitchFamily="18" charset="0"/>
              </a:rPr>
              <a:t>Regression</a:t>
            </a:r>
            <a:endParaRPr sz="2800" dirty="0">
              <a:solidFill>
                <a:srgbClr val="C00000"/>
              </a:solidFill>
              <a:latin typeface="Georgia" pitchFamily="18" charset="0"/>
            </a:endParaRPr>
          </a:p>
        </p:txBody>
      </p:sp>
      <p:grpSp>
        <p:nvGrpSpPr>
          <p:cNvPr id="3" name="object 3"/>
          <p:cNvGrpSpPr/>
          <p:nvPr/>
        </p:nvGrpSpPr>
        <p:grpSpPr>
          <a:xfrm>
            <a:off x="0" y="651509"/>
            <a:ext cx="9144000" cy="88847"/>
            <a:chOff x="242061" y="-972313"/>
            <a:chExt cx="9144000" cy="88847"/>
          </a:xfrm>
        </p:grpSpPr>
        <p:pic>
          <p:nvPicPr>
            <p:cNvPr id="4" name="object 4"/>
            <p:cNvPicPr/>
            <p:nvPr/>
          </p:nvPicPr>
          <p:blipFill>
            <a:blip r:embed="rId2" cstate="print"/>
            <a:stretch>
              <a:fillRect/>
            </a:stretch>
          </p:blipFill>
          <p:spPr>
            <a:xfrm>
              <a:off x="242061" y="-972313"/>
              <a:ext cx="9143999" cy="88847"/>
            </a:xfrm>
            <a:prstGeom prst="rect">
              <a:avLst/>
            </a:prstGeom>
          </p:spPr>
        </p:pic>
        <p:sp>
          <p:nvSpPr>
            <p:cNvPr id="5" name="object 5"/>
            <p:cNvSpPr/>
            <p:nvPr/>
          </p:nvSpPr>
          <p:spPr>
            <a:xfrm>
              <a:off x="242061" y="-953263"/>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895350"/>
            <a:ext cx="5483224"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895350"/>
            <a:ext cx="3428999"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68" y="57150"/>
            <a:ext cx="573732" cy="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6200" y="4239220"/>
            <a:ext cx="8988423" cy="923330"/>
          </a:xfrm>
          <a:prstGeom prst="rect">
            <a:avLst/>
          </a:prstGeom>
        </p:spPr>
        <p:txBody>
          <a:bodyPr wrap="square">
            <a:spAutoFit/>
          </a:bodyPr>
          <a:lstStyle/>
          <a:p>
            <a:r>
              <a:rPr lang="en-GB" dirty="0" err="1">
                <a:solidFill>
                  <a:srgbClr val="002060"/>
                </a:solidFill>
                <a:latin typeface="Cambria" pitchFamily="18" charset="0"/>
                <a:ea typeface="Cambria" pitchFamily="18" charset="0"/>
              </a:rPr>
              <a:t>GridSearchCV</a:t>
            </a:r>
            <a:r>
              <a:rPr lang="en-GB" dirty="0">
                <a:solidFill>
                  <a:srgbClr val="002060"/>
                </a:solidFill>
                <a:latin typeface="Cambria" pitchFamily="18" charset="0"/>
                <a:ea typeface="Cambria" pitchFamily="18" charset="0"/>
              </a:rPr>
              <a:t> was used to find the best Ridge regression </a:t>
            </a:r>
            <a:r>
              <a:rPr lang="en-GB" dirty="0" err="1">
                <a:solidFill>
                  <a:srgbClr val="002060"/>
                </a:solidFill>
                <a:latin typeface="Cambria" pitchFamily="18" charset="0"/>
                <a:ea typeface="Cambria" pitchFamily="18" charset="0"/>
              </a:rPr>
              <a:t>hyperparameters</a:t>
            </a:r>
            <a:r>
              <a:rPr lang="en-GB" dirty="0">
                <a:solidFill>
                  <a:srgbClr val="002060"/>
                </a:solidFill>
                <a:latin typeface="Cambria" pitchFamily="18" charset="0"/>
                <a:ea typeface="Cambria" pitchFamily="18" charset="0"/>
              </a:rPr>
              <a:t> from a smaller set, systematically evaluating alpha values for optimal model performance. For larger spaces, other techniques may be more efficient.</a:t>
            </a:r>
            <a:endParaRPr lang="en-IN" dirty="0">
              <a:solidFill>
                <a:srgbClr val="002060"/>
              </a:solidFill>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55306"/>
            <a:ext cx="4702341"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00000"/>
                </a:solidFill>
                <a:latin typeface="Georgia" pitchFamily="18" charset="0"/>
              </a:rPr>
              <a:t>Elastic Net</a:t>
            </a:r>
            <a:r>
              <a:rPr sz="2800" i="0" u="none" spc="-10" dirty="0">
                <a:solidFill>
                  <a:srgbClr val="C00000"/>
                </a:solidFill>
                <a:latin typeface="Georgia" pitchFamily="18" charset="0"/>
              </a:rPr>
              <a:t> </a:t>
            </a:r>
            <a:r>
              <a:rPr sz="2800" i="0" u="none" spc="-5" dirty="0">
                <a:solidFill>
                  <a:srgbClr val="C00000"/>
                </a:solidFill>
                <a:latin typeface="Georgia" pitchFamily="18" charset="0"/>
              </a:rPr>
              <a:t>Regression</a:t>
            </a:r>
            <a:endParaRPr sz="2800" dirty="0">
              <a:solidFill>
                <a:srgbClr val="C00000"/>
              </a:solidFill>
              <a:latin typeface="Georgia" pitchFamily="18" charset="0"/>
            </a:endParaRPr>
          </a:p>
        </p:txBody>
      </p:sp>
      <p:grpSp>
        <p:nvGrpSpPr>
          <p:cNvPr id="3" name="object 3"/>
          <p:cNvGrpSpPr/>
          <p:nvPr/>
        </p:nvGrpSpPr>
        <p:grpSpPr>
          <a:xfrm>
            <a:off x="0" y="730250"/>
            <a:ext cx="9145270" cy="88900"/>
            <a:chOff x="0" y="848545"/>
            <a:chExt cx="9145270" cy="88900"/>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8" name="object 8"/>
          <p:cNvSpPr txBox="1"/>
          <p:nvPr/>
        </p:nvSpPr>
        <p:spPr>
          <a:xfrm>
            <a:off x="217238" y="3105150"/>
            <a:ext cx="8629015" cy="1930657"/>
          </a:xfrm>
          <a:prstGeom prst="rect">
            <a:avLst/>
          </a:prstGeom>
          <a:solidFill>
            <a:srgbClr val="E9E9E9"/>
          </a:solidFill>
          <a:ln w="25400">
            <a:solidFill>
              <a:srgbClr val="124F5C"/>
            </a:solidFill>
          </a:ln>
        </p:spPr>
        <p:txBody>
          <a:bodyPr vert="horz" wrap="square" lIns="0" tIns="52705" rIns="0" bIns="0" rtlCol="0">
            <a:spAutoFit/>
          </a:bodyPr>
          <a:lstStyle/>
          <a:p>
            <a:pPr marL="376555" indent="-287655">
              <a:lnSpc>
                <a:spcPct val="100000"/>
              </a:lnSpc>
              <a:spcBef>
                <a:spcPts val="415"/>
              </a:spcBef>
              <a:buFont typeface="Wingdings"/>
              <a:buChar char=""/>
              <a:tabLst>
                <a:tab pos="375920" algn="l"/>
                <a:tab pos="377190" algn="l"/>
              </a:tabLst>
            </a:pPr>
            <a:r>
              <a:rPr sz="1400" spc="30" dirty="0" smtClean="0">
                <a:solidFill>
                  <a:srgbClr val="124F5C"/>
                </a:solidFill>
                <a:latin typeface="Times New Roman"/>
                <a:cs typeface="Times New Roman"/>
              </a:rPr>
              <a:t>.</a:t>
            </a:r>
            <a:r>
              <a:rPr lang="en-GB" sz="1400" spc="30" dirty="0" smtClean="0">
                <a:solidFill>
                  <a:srgbClr val="124F5C"/>
                </a:solidFill>
                <a:latin typeface="Times New Roman"/>
                <a:cs typeface="Times New Roman"/>
              </a:rPr>
              <a:t> </a:t>
            </a:r>
            <a:r>
              <a:rPr lang="en-GB" sz="1600" spc="30" dirty="0">
                <a:solidFill>
                  <a:srgbClr val="124F5C"/>
                </a:solidFill>
                <a:latin typeface="Cambria" pitchFamily="18" charset="0"/>
                <a:ea typeface="Cambria" pitchFamily="18" charset="0"/>
                <a:cs typeface="Times New Roman"/>
              </a:rPr>
              <a:t>Elastic</a:t>
            </a:r>
            <a:r>
              <a:rPr lang="en-GB" sz="1600" spc="85"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Net</a:t>
            </a:r>
            <a:r>
              <a:rPr lang="en-GB" sz="1600" spc="90" dirty="0">
                <a:solidFill>
                  <a:srgbClr val="124F5C"/>
                </a:solidFill>
                <a:latin typeface="Cambria" pitchFamily="18" charset="0"/>
                <a:ea typeface="Cambria" pitchFamily="18" charset="0"/>
                <a:cs typeface="Times New Roman"/>
              </a:rPr>
              <a:t> </a:t>
            </a:r>
            <a:r>
              <a:rPr lang="en-GB" sz="1600" spc="35" dirty="0">
                <a:solidFill>
                  <a:srgbClr val="124F5C"/>
                </a:solidFill>
                <a:latin typeface="Cambria" pitchFamily="18" charset="0"/>
                <a:ea typeface="Cambria" pitchFamily="18" charset="0"/>
                <a:cs typeface="Times New Roman"/>
              </a:rPr>
              <a:t>Regression</a:t>
            </a:r>
            <a:r>
              <a:rPr lang="en-GB" sz="1600" spc="85"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is</a:t>
            </a:r>
            <a:r>
              <a:rPr lang="en-GB" sz="1600" spc="85"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the</a:t>
            </a:r>
            <a:r>
              <a:rPr lang="en-GB" sz="1600" spc="70"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third</a:t>
            </a:r>
            <a:r>
              <a:rPr lang="en-GB" sz="1600" spc="65"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type</a:t>
            </a:r>
            <a:r>
              <a:rPr lang="en-GB" sz="1600" spc="100"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of</a:t>
            </a:r>
            <a:r>
              <a:rPr lang="en-GB" sz="1600" spc="70" dirty="0">
                <a:solidFill>
                  <a:srgbClr val="124F5C"/>
                </a:solidFill>
                <a:latin typeface="Cambria" pitchFamily="18" charset="0"/>
                <a:ea typeface="Cambria" pitchFamily="18" charset="0"/>
                <a:cs typeface="Times New Roman"/>
              </a:rPr>
              <a:t> </a:t>
            </a:r>
            <a:r>
              <a:rPr lang="en-GB" sz="1600" spc="35" dirty="0">
                <a:solidFill>
                  <a:srgbClr val="124F5C"/>
                </a:solidFill>
                <a:latin typeface="Cambria" pitchFamily="18" charset="0"/>
                <a:ea typeface="Cambria" pitchFamily="18" charset="0"/>
                <a:cs typeface="Times New Roman"/>
              </a:rPr>
              <a:t>Regularization</a:t>
            </a:r>
            <a:r>
              <a:rPr lang="en-GB" sz="1600" spc="80" dirty="0">
                <a:solidFill>
                  <a:srgbClr val="124F5C"/>
                </a:solidFill>
                <a:latin typeface="Cambria" pitchFamily="18" charset="0"/>
                <a:ea typeface="Cambria" pitchFamily="18" charset="0"/>
                <a:cs typeface="Times New Roman"/>
              </a:rPr>
              <a:t> </a:t>
            </a:r>
            <a:r>
              <a:rPr lang="en-GB" sz="1600" spc="35" dirty="0">
                <a:solidFill>
                  <a:srgbClr val="124F5C"/>
                </a:solidFill>
                <a:latin typeface="Cambria" pitchFamily="18" charset="0"/>
                <a:ea typeface="Cambria" pitchFamily="18" charset="0"/>
                <a:cs typeface="Times New Roman"/>
              </a:rPr>
              <a:t>technique.</a:t>
            </a:r>
            <a:endParaRPr lang="en-GB" sz="1600" dirty="0">
              <a:latin typeface="Cambria" pitchFamily="18" charset="0"/>
              <a:ea typeface="Cambria" pitchFamily="18" charset="0"/>
              <a:cs typeface="Times New Roman"/>
            </a:endParaRPr>
          </a:p>
          <a:p>
            <a:pPr marL="424815" indent="-335915">
              <a:lnSpc>
                <a:spcPct val="100000"/>
              </a:lnSpc>
              <a:spcBef>
                <a:spcPts val="254"/>
              </a:spcBef>
              <a:buFont typeface="Wingdings"/>
              <a:buChar char=""/>
              <a:tabLst>
                <a:tab pos="424815" algn="l"/>
                <a:tab pos="425450" algn="l"/>
              </a:tabLst>
            </a:pPr>
            <a:r>
              <a:rPr lang="en-GB" sz="1600" spc="15" dirty="0">
                <a:solidFill>
                  <a:srgbClr val="124F5C"/>
                </a:solidFill>
                <a:latin typeface="Cambria" pitchFamily="18" charset="0"/>
                <a:ea typeface="Cambria" pitchFamily="18" charset="0"/>
                <a:cs typeface="Times New Roman"/>
              </a:rPr>
              <a:t>It</a:t>
            </a:r>
            <a:r>
              <a:rPr lang="en-GB" sz="1600" spc="75"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came</a:t>
            </a:r>
            <a:r>
              <a:rPr lang="en-GB" sz="1600" spc="125"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into</a:t>
            </a:r>
            <a:r>
              <a:rPr lang="en-GB" sz="1600" spc="70" dirty="0">
                <a:solidFill>
                  <a:srgbClr val="124F5C"/>
                </a:solidFill>
                <a:latin typeface="Cambria" pitchFamily="18" charset="0"/>
                <a:ea typeface="Cambria" pitchFamily="18" charset="0"/>
                <a:cs typeface="Times New Roman"/>
              </a:rPr>
              <a:t> </a:t>
            </a:r>
            <a:r>
              <a:rPr lang="en-GB" sz="1600" spc="35" dirty="0">
                <a:solidFill>
                  <a:srgbClr val="124F5C"/>
                </a:solidFill>
                <a:latin typeface="Cambria" pitchFamily="18" charset="0"/>
                <a:ea typeface="Cambria" pitchFamily="18" charset="0"/>
                <a:cs typeface="Times New Roman"/>
              </a:rPr>
              <a:t>existence</a:t>
            </a:r>
            <a:r>
              <a:rPr lang="en-GB" sz="1600" spc="95"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due</a:t>
            </a:r>
            <a:r>
              <a:rPr lang="en-GB" sz="1600" spc="70"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to</a:t>
            </a:r>
            <a:r>
              <a:rPr lang="en-GB" sz="1600" spc="80"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the</a:t>
            </a:r>
            <a:r>
              <a:rPr lang="en-GB" sz="1600" spc="75"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limitation</a:t>
            </a:r>
            <a:r>
              <a:rPr lang="en-GB" sz="1600" spc="85"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of</a:t>
            </a:r>
            <a:r>
              <a:rPr lang="en-GB" sz="1600" spc="75"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the</a:t>
            </a:r>
            <a:r>
              <a:rPr lang="en-GB" sz="1600" spc="85"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Lasso</a:t>
            </a:r>
            <a:r>
              <a:rPr lang="en-GB" sz="1600" spc="95" dirty="0">
                <a:solidFill>
                  <a:srgbClr val="124F5C"/>
                </a:solidFill>
                <a:latin typeface="Cambria" pitchFamily="18" charset="0"/>
                <a:ea typeface="Cambria" pitchFamily="18" charset="0"/>
                <a:cs typeface="Times New Roman"/>
              </a:rPr>
              <a:t> </a:t>
            </a:r>
            <a:r>
              <a:rPr lang="en-GB" sz="1600" spc="35" dirty="0">
                <a:solidFill>
                  <a:srgbClr val="124F5C"/>
                </a:solidFill>
                <a:latin typeface="Cambria" pitchFamily="18" charset="0"/>
                <a:ea typeface="Cambria" pitchFamily="18" charset="0"/>
                <a:cs typeface="Times New Roman"/>
              </a:rPr>
              <a:t>regression.</a:t>
            </a:r>
            <a:endParaRPr lang="en-GB" sz="1600" dirty="0">
              <a:latin typeface="Cambria" pitchFamily="18" charset="0"/>
              <a:ea typeface="Cambria" pitchFamily="18" charset="0"/>
              <a:cs typeface="Times New Roman"/>
            </a:endParaRPr>
          </a:p>
          <a:p>
            <a:pPr marL="424815" indent="-335915">
              <a:lnSpc>
                <a:spcPct val="100000"/>
              </a:lnSpc>
              <a:spcBef>
                <a:spcPts val="250"/>
              </a:spcBef>
              <a:buFont typeface="Wingdings"/>
              <a:buChar char=""/>
              <a:tabLst>
                <a:tab pos="424815" algn="l"/>
                <a:tab pos="425450" algn="l"/>
              </a:tabLst>
            </a:pPr>
            <a:r>
              <a:rPr lang="en-GB" sz="1600" spc="25" dirty="0">
                <a:solidFill>
                  <a:srgbClr val="124F5C"/>
                </a:solidFill>
                <a:latin typeface="Cambria" pitchFamily="18" charset="0"/>
                <a:ea typeface="Cambria" pitchFamily="18" charset="0"/>
                <a:cs typeface="Times New Roman"/>
              </a:rPr>
              <a:t>Lasso</a:t>
            </a:r>
            <a:r>
              <a:rPr lang="en-GB" sz="1600" spc="110"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regression</a:t>
            </a:r>
            <a:r>
              <a:rPr lang="en-GB" sz="1600" spc="95"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cannot</a:t>
            </a:r>
            <a:r>
              <a:rPr lang="en-GB" sz="1600" spc="90"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take</a:t>
            </a:r>
            <a:r>
              <a:rPr lang="en-GB" sz="1600" spc="75"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correct</a:t>
            </a:r>
            <a:r>
              <a:rPr lang="en-GB" sz="1600" spc="105"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alpha</a:t>
            </a:r>
            <a:r>
              <a:rPr lang="en-GB" sz="1600" spc="70"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and</a:t>
            </a:r>
            <a:r>
              <a:rPr lang="en-GB" sz="1600" spc="100"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lambda</a:t>
            </a:r>
            <a:r>
              <a:rPr lang="en-GB" sz="1600" spc="105"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values</a:t>
            </a:r>
            <a:r>
              <a:rPr lang="en-GB" sz="1600" spc="90"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as</a:t>
            </a:r>
            <a:r>
              <a:rPr lang="en-GB" sz="1600" spc="90"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per</a:t>
            </a:r>
            <a:r>
              <a:rPr lang="en-GB" sz="1600" spc="90"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the</a:t>
            </a:r>
            <a:r>
              <a:rPr lang="en-GB" sz="1600" spc="75"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requirement</a:t>
            </a:r>
            <a:r>
              <a:rPr lang="en-GB" sz="1600" spc="120"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of</a:t>
            </a:r>
            <a:r>
              <a:rPr lang="en-GB" sz="1600" spc="75"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the</a:t>
            </a:r>
            <a:r>
              <a:rPr lang="en-GB" sz="1600" spc="70"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data.</a:t>
            </a:r>
            <a:endParaRPr lang="en-GB" sz="1600" dirty="0">
              <a:latin typeface="Cambria" pitchFamily="18" charset="0"/>
              <a:ea typeface="Cambria" pitchFamily="18" charset="0"/>
              <a:cs typeface="Times New Roman"/>
            </a:endParaRPr>
          </a:p>
          <a:p>
            <a:pPr marL="424815" indent="-335915">
              <a:lnSpc>
                <a:spcPct val="100000"/>
              </a:lnSpc>
              <a:spcBef>
                <a:spcPts val="254"/>
              </a:spcBef>
              <a:buFont typeface="Wingdings"/>
              <a:buChar char=""/>
              <a:tabLst>
                <a:tab pos="424815" algn="l"/>
                <a:tab pos="425450" algn="l"/>
              </a:tabLst>
            </a:pPr>
            <a:r>
              <a:rPr lang="en-GB" sz="1600" spc="20" dirty="0">
                <a:solidFill>
                  <a:srgbClr val="124F5C"/>
                </a:solidFill>
                <a:latin typeface="Cambria" pitchFamily="18" charset="0"/>
                <a:ea typeface="Cambria" pitchFamily="18" charset="0"/>
                <a:cs typeface="Times New Roman"/>
              </a:rPr>
              <a:t>The</a:t>
            </a:r>
            <a:r>
              <a:rPr lang="en-GB" sz="1600" spc="85" dirty="0">
                <a:solidFill>
                  <a:srgbClr val="124F5C"/>
                </a:solidFill>
                <a:latin typeface="Cambria" pitchFamily="18" charset="0"/>
                <a:ea typeface="Cambria" pitchFamily="18" charset="0"/>
                <a:cs typeface="Times New Roman"/>
              </a:rPr>
              <a:t> </a:t>
            </a:r>
            <a:r>
              <a:rPr lang="en-GB" sz="1600" spc="35" dirty="0">
                <a:solidFill>
                  <a:srgbClr val="124F5C"/>
                </a:solidFill>
                <a:latin typeface="Cambria" pitchFamily="18" charset="0"/>
                <a:ea typeface="Cambria" pitchFamily="18" charset="0"/>
                <a:cs typeface="Times New Roman"/>
              </a:rPr>
              <a:t>solution</a:t>
            </a:r>
            <a:r>
              <a:rPr lang="en-GB" sz="1600" spc="60"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for</a:t>
            </a:r>
            <a:r>
              <a:rPr lang="en-GB" sz="1600" spc="70"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the</a:t>
            </a:r>
            <a:r>
              <a:rPr lang="en-GB" sz="1600" spc="85"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problem</a:t>
            </a:r>
            <a:r>
              <a:rPr lang="en-GB" sz="1600" spc="70"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is</a:t>
            </a:r>
            <a:r>
              <a:rPr lang="en-GB" sz="1600" spc="75"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to</a:t>
            </a:r>
            <a:r>
              <a:rPr lang="en-GB" sz="1600" spc="80"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combine</a:t>
            </a:r>
            <a:r>
              <a:rPr lang="en-GB" sz="1600" spc="110"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the</a:t>
            </a:r>
            <a:r>
              <a:rPr lang="en-GB" sz="1600" spc="70" dirty="0">
                <a:solidFill>
                  <a:srgbClr val="124F5C"/>
                </a:solidFill>
                <a:latin typeface="Cambria" pitchFamily="18" charset="0"/>
                <a:ea typeface="Cambria" pitchFamily="18" charset="0"/>
                <a:cs typeface="Times New Roman"/>
              </a:rPr>
              <a:t> </a:t>
            </a:r>
            <a:r>
              <a:rPr lang="en-GB" sz="1600" spc="35" dirty="0">
                <a:solidFill>
                  <a:srgbClr val="124F5C"/>
                </a:solidFill>
                <a:latin typeface="Cambria" pitchFamily="18" charset="0"/>
                <a:ea typeface="Cambria" pitchFamily="18" charset="0"/>
                <a:cs typeface="Times New Roman"/>
              </a:rPr>
              <a:t>penalties</a:t>
            </a:r>
            <a:r>
              <a:rPr lang="en-GB" sz="1600" spc="90"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of</a:t>
            </a:r>
            <a:r>
              <a:rPr lang="en-GB" sz="1600" spc="75"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both</a:t>
            </a:r>
            <a:r>
              <a:rPr lang="en-GB" sz="1600" spc="60"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ridge</a:t>
            </a:r>
            <a:r>
              <a:rPr lang="en-GB" sz="1600" spc="75" dirty="0">
                <a:solidFill>
                  <a:srgbClr val="124F5C"/>
                </a:solidFill>
                <a:latin typeface="Cambria" pitchFamily="18" charset="0"/>
                <a:ea typeface="Cambria" pitchFamily="18" charset="0"/>
                <a:cs typeface="Times New Roman"/>
              </a:rPr>
              <a:t> </a:t>
            </a:r>
            <a:r>
              <a:rPr lang="en-GB" sz="1600" spc="35" dirty="0">
                <a:solidFill>
                  <a:srgbClr val="124F5C"/>
                </a:solidFill>
                <a:latin typeface="Cambria" pitchFamily="18" charset="0"/>
                <a:ea typeface="Cambria" pitchFamily="18" charset="0"/>
                <a:cs typeface="Times New Roman"/>
              </a:rPr>
              <a:t>regression</a:t>
            </a:r>
            <a:r>
              <a:rPr lang="en-GB" sz="1600" spc="85"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and</a:t>
            </a:r>
            <a:r>
              <a:rPr lang="en-GB" sz="1600" spc="95"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lasso</a:t>
            </a:r>
            <a:r>
              <a:rPr lang="en-GB" sz="1600" spc="85" dirty="0">
                <a:solidFill>
                  <a:srgbClr val="124F5C"/>
                </a:solidFill>
                <a:latin typeface="Cambria" pitchFamily="18" charset="0"/>
                <a:ea typeface="Cambria" pitchFamily="18" charset="0"/>
                <a:cs typeface="Times New Roman"/>
              </a:rPr>
              <a:t> </a:t>
            </a:r>
            <a:r>
              <a:rPr lang="en-GB" sz="1600" spc="35" dirty="0">
                <a:solidFill>
                  <a:srgbClr val="124F5C"/>
                </a:solidFill>
                <a:latin typeface="Cambria" pitchFamily="18" charset="0"/>
                <a:ea typeface="Cambria" pitchFamily="18" charset="0"/>
                <a:cs typeface="Times New Roman"/>
              </a:rPr>
              <a:t>regression.</a:t>
            </a:r>
            <a:endParaRPr lang="en-GB" sz="1600" dirty="0">
              <a:latin typeface="Cambria" pitchFamily="18" charset="0"/>
              <a:ea typeface="Cambria" pitchFamily="18" charset="0"/>
              <a:cs typeface="Times New Roman"/>
            </a:endParaRPr>
          </a:p>
          <a:p>
            <a:pPr marL="376555" indent="-287655">
              <a:lnSpc>
                <a:spcPct val="100000"/>
              </a:lnSpc>
              <a:spcBef>
                <a:spcPts val="250"/>
              </a:spcBef>
              <a:buFont typeface="Wingdings"/>
              <a:buChar char=""/>
              <a:tabLst>
                <a:tab pos="375920" algn="l"/>
                <a:tab pos="377190" algn="l"/>
              </a:tabLst>
            </a:pPr>
            <a:r>
              <a:rPr lang="en-GB" sz="1600" spc="10" dirty="0">
                <a:solidFill>
                  <a:srgbClr val="124F5C"/>
                </a:solidFill>
                <a:latin typeface="Cambria" pitchFamily="18" charset="0"/>
                <a:ea typeface="Cambria" pitchFamily="18" charset="0"/>
                <a:cs typeface="Times New Roman"/>
              </a:rPr>
              <a:t>We</a:t>
            </a:r>
            <a:r>
              <a:rPr lang="en-GB" sz="1600" spc="100" dirty="0">
                <a:solidFill>
                  <a:srgbClr val="124F5C"/>
                </a:solidFill>
                <a:latin typeface="Cambria" pitchFamily="18" charset="0"/>
                <a:ea typeface="Cambria" pitchFamily="18" charset="0"/>
                <a:cs typeface="Times New Roman"/>
              </a:rPr>
              <a:t> </a:t>
            </a:r>
            <a:r>
              <a:rPr lang="en-GB" sz="1600" spc="25" dirty="0">
                <a:solidFill>
                  <a:srgbClr val="124F5C"/>
                </a:solidFill>
                <a:latin typeface="Cambria" pitchFamily="18" charset="0"/>
                <a:ea typeface="Cambria" pitchFamily="18" charset="0"/>
                <a:cs typeface="Times New Roman"/>
              </a:rPr>
              <a:t>got</a:t>
            </a:r>
            <a:r>
              <a:rPr lang="en-GB" sz="1600" spc="60" dirty="0">
                <a:solidFill>
                  <a:srgbClr val="124F5C"/>
                </a:solidFill>
                <a:latin typeface="Cambria" pitchFamily="18" charset="0"/>
                <a:ea typeface="Cambria" pitchFamily="18" charset="0"/>
                <a:cs typeface="Times New Roman"/>
              </a:rPr>
              <a:t> </a:t>
            </a:r>
            <a:r>
              <a:rPr lang="en-GB" sz="1600" dirty="0">
                <a:solidFill>
                  <a:srgbClr val="124F5C"/>
                </a:solidFill>
                <a:latin typeface="Cambria" pitchFamily="18" charset="0"/>
                <a:ea typeface="Cambria" pitchFamily="18" charset="0"/>
                <a:cs typeface="Times New Roman"/>
              </a:rPr>
              <a:t>a</a:t>
            </a:r>
            <a:r>
              <a:rPr lang="en-GB" sz="1600" spc="80"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score</a:t>
            </a:r>
            <a:r>
              <a:rPr lang="en-GB" sz="1600" spc="90" dirty="0">
                <a:solidFill>
                  <a:srgbClr val="124F5C"/>
                </a:solidFill>
                <a:latin typeface="Cambria" pitchFamily="18" charset="0"/>
                <a:ea typeface="Cambria" pitchFamily="18" charset="0"/>
                <a:cs typeface="Times New Roman"/>
              </a:rPr>
              <a:t> </a:t>
            </a:r>
            <a:r>
              <a:rPr lang="en-GB" sz="1600" spc="20" dirty="0">
                <a:solidFill>
                  <a:srgbClr val="124F5C"/>
                </a:solidFill>
                <a:latin typeface="Cambria" pitchFamily="18" charset="0"/>
                <a:ea typeface="Cambria" pitchFamily="18" charset="0"/>
                <a:cs typeface="Times New Roman"/>
              </a:rPr>
              <a:t>of</a:t>
            </a:r>
            <a:r>
              <a:rPr lang="en-GB" sz="1600" spc="70"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79.95</a:t>
            </a:r>
            <a:r>
              <a:rPr lang="en-GB" sz="1600" spc="70" dirty="0">
                <a:solidFill>
                  <a:srgbClr val="124F5C"/>
                </a:solidFill>
                <a:latin typeface="Cambria" pitchFamily="18" charset="0"/>
                <a:ea typeface="Cambria" pitchFamily="18" charset="0"/>
                <a:cs typeface="Times New Roman"/>
              </a:rPr>
              <a:t> </a:t>
            </a:r>
            <a:r>
              <a:rPr lang="en-GB" sz="1600" spc="15" dirty="0">
                <a:solidFill>
                  <a:srgbClr val="124F5C"/>
                </a:solidFill>
                <a:latin typeface="Cambria" pitchFamily="18" charset="0"/>
                <a:ea typeface="Cambria" pitchFamily="18" charset="0"/>
                <a:cs typeface="Times New Roman"/>
              </a:rPr>
              <a:t>as</a:t>
            </a:r>
            <a:r>
              <a:rPr lang="en-GB" sz="1600" spc="85" dirty="0">
                <a:solidFill>
                  <a:srgbClr val="124F5C"/>
                </a:solidFill>
                <a:latin typeface="Cambria" pitchFamily="18" charset="0"/>
                <a:ea typeface="Cambria" pitchFamily="18" charset="0"/>
                <a:cs typeface="Times New Roman"/>
              </a:rPr>
              <a:t> </a:t>
            </a:r>
            <a:r>
              <a:rPr lang="en-GB" sz="1600" dirty="0">
                <a:solidFill>
                  <a:srgbClr val="124F5C"/>
                </a:solidFill>
                <a:latin typeface="Cambria" pitchFamily="18" charset="0"/>
                <a:ea typeface="Cambria" pitchFamily="18" charset="0"/>
                <a:cs typeface="Times New Roman"/>
              </a:rPr>
              <a:t>R</a:t>
            </a:r>
            <a:r>
              <a:rPr lang="en-GB" sz="1600" spc="80"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squared</a:t>
            </a:r>
            <a:r>
              <a:rPr lang="en-GB" sz="1600" spc="80" dirty="0">
                <a:solidFill>
                  <a:srgbClr val="124F5C"/>
                </a:solidFill>
                <a:latin typeface="Cambria" pitchFamily="18" charset="0"/>
                <a:ea typeface="Cambria" pitchFamily="18" charset="0"/>
                <a:cs typeface="Times New Roman"/>
              </a:rPr>
              <a:t> </a:t>
            </a:r>
            <a:r>
              <a:rPr lang="en-GB" sz="1600" spc="30" dirty="0">
                <a:solidFill>
                  <a:srgbClr val="124F5C"/>
                </a:solidFill>
                <a:latin typeface="Cambria" pitchFamily="18" charset="0"/>
                <a:ea typeface="Cambria" pitchFamily="18" charset="0"/>
                <a:cs typeface="Times New Roman"/>
              </a:rPr>
              <a:t>value</a:t>
            </a:r>
            <a:endParaRPr sz="1600" dirty="0">
              <a:latin typeface="Cambria" pitchFamily="18" charset="0"/>
              <a:ea typeface="Cambria" pitchFamily="18" charset="0"/>
              <a:cs typeface="Times New Roman"/>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925" y="825451"/>
            <a:ext cx="4173328" cy="220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38" y="841326"/>
            <a:ext cx="41910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53" y="147480"/>
            <a:ext cx="6150147"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00000"/>
                </a:solidFill>
                <a:latin typeface="Georgia" pitchFamily="18" charset="0"/>
              </a:rPr>
              <a:t>Cross</a:t>
            </a:r>
            <a:r>
              <a:rPr sz="2800" i="0" u="none" spc="10" dirty="0">
                <a:solidFill>
                  <a:srgbClr val="C00000"/>
                </a:solidFill>
                <a:latin typeface="Georgia" pitchFamily="18" charset="0"/>
              </a:rPr>
              <a:t> </a:t>
            </a:r>
            <a:r>
              <a:rPr sz="2800" i="0" u="none" spc="-5" dirty="0">
                <a:solidFill>
                  <a:srgbClr val="C00000"/>
                </a:solidFill>
                <a:latin typeface="Georgia" pitchFamily="18" charset="0"/>
              </a:rPr>
              <a:t>Validation</a:t>
            </a:r>
            <a:r>
              <a:rPr sz="2800" i="0" u="none" spc="10" dirty="0">
                <a:solidFill>
                  <a:srgbClr val="C00000"/>
                </a:solidFill>
                <a:latin typeface="Georgia" pitchFamily="18" charset="0"/>
              </a:rPr>
              <a:t> </a:t>
            </a:r>
            <a:r>
              <a:rPr sz="2800" i="0" u="none" spc="-5" dirty="0">
                <a:solidFill>
                  <a:srgbClr val="C00000"/>
                </a:solidFill>
                <a:latin typeface="Georgia" pitchFamily="18" charset="0"/>
              </a:rPr>
              <a:t>of</a:t>
            </a:r>
            <a:r>
              <a:rPr sz="2800" i="0" u="none" spc="10" dirty="0">
                <a:solidFill>
                  <a:srgbClr val="C00000"/>
                </a:solidFill>
                <a:latin typeface="Georgia" pitchFamily="18" charset="0"/>
              </a:rPr>
              <a:t> </a:t>
            </a:r>
            <a:r>
              <a:rPr sz="2800" i="0" u="none" spc="-5" dirty="0">
                <a:solidFill>
                  <a:srgbClr val="C00000"/>
                </a:solidFill>
                <a:latin typeface="Georgia" pitchFamily="18" charset="0"/>
              </a:rPr>
              <a:t>Elastic</a:t>
            </a:r>
            <a:r>
              <a:rPr sz="2800" i="0" u="none" spc="5" dirty="0">
                <a:solidFill>
                  <a:srgbClr val="C00000"/>
                </a:solidFill>
                <a:latin typeface="Georgia" pitchFamily="18" charset="0"/>
              </a:rPr>
              <a:t> </a:t>
            </a:r>
            <a:r>
              <a:rPr sz="2800" i="0" u="none" spc="-10" dirty="0">
                <a:solidFill>
                  <a:srgbClr val="C00000"/>
                </a:solidFill>
                <a:latin typeface="Georgia" pitchFamily="18" charset="0"/>
              </a:rPr>
              <a:t>Net</a:t>
            </a:r>
            <a:endParaRPr sz="2800" dirty="0">
              <a:solidFill>
                <a:srgbClr val="C00000"/>
              </a:solidFill>
              <a:latin typeface="Georgia" pitchFamily="18" charset="0"/>
            </a:endParaRPr>
          </a:p>
        </p:txBody>
      </p:sp>
      <p:grpSp>
        <p:nvGrpSpPr>
          <p:cNvPr id="3" name="object 3"/>
          <p:cNvGrpSpPr/>
          <p:nvPr/>
        </p:nvGrpSpPr>
        <p:grpSpPr>
          <a:xfrm>
            <a:off x="0" y="666750"/>
            <a:ext cx="9144761" cy="88847"/>
            <a:chOff x="0" y="848545"/>
            <a:chExt cx="9144761" cy="88847"/>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895350"/>
            <a:ext cx="566896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1" y="1200150"/>
            <a:ext cx="3276601"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68" y="57150"/>
            <a:ext cx="573732" cy="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4019550"/>
            <a:ext cx="9144000" cy="1200329"/>
          </a:xfrm>
          <a:prstGeom prst="rect">
            <a:avLst/>
          </a:prstGeom>
        </p:spPr>
        <p:txBody>
          <a:bodyPr wrap="square">
            <a:spAutoFit/>
          </a:bodyPr>
          <a:lstStyle/>
          <a:p>
            <a:r>
              <a:rPr lang="en-GB" dirty="0" err="1">
                <a:solidFill>
                  <a:srgbClr val="002060"/>
                </a:solidFill>
                <a:latin typeface="Cambria" pitchFamily="18" charset="0"/>
                <a:ea typeface="Cambria" pitchFamily="18" charset="0"/>
              </a:rPr>
              <a:t>GridSearchCV</a:t>
            </a:r>
            <a:r>
              <a:rPr lang="en-GB" dirty="0">
                <a:solidFill>
                  <a:srgbClr val="002060"/>
                </a:solidFill>
                <a:latin typeface="Cambria" pitchFamily="18" charset="0"/>
                <a:ea typeface="Cambria" pitchFamily="18" charset="0"/>
              </a:rPr>
              <a:t> was utilized for </a:t>
            </a:r>
            <a:r>
              <a:rPr lang="en-GB" dirty="0" err="1">
                <a:solidFill>
                  <a:srgbClr val="002060"/>
                </a:solidFill>
                <a:latin typeface="Cambria" pitchFamily="18" charset="0"/>
                <a:ea typeface="Cambria" pitchFamily="18" charset="0"/>
              </a:rPr>
              <a:t>hyperparameter</a:t>
            </a:r>
            <a:r>
              <a:rPr lang="en-GB" dirty="0">
                <a:solidFill>
                  <a:srgbClr val="002060"/>
                </a:solidFill>
                <a:latin typeface="Cambria" pitchFamily="18" charset="0"/>
                <a:ea typeface="Cambria" pitchFamily="18" charset="0"/>
              </a:rPr>
              <a:t> optimization in Elastic Net Regression, exploring 'alpha' and 'l1_ratio' to find the best balance between L1 and L2 regularization penalties. This approach fine-tunes the model and minimizes negative mean squared error for optimal performance</a:t>
            </a:r>
            <a:endParaRPr lang="en-IN" dirty="0">
              <a:solidFill>
                <a:srgbClr val="002060"/>
              </a:solidFill>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53" y="147480"/>
            <a:ext cx="6150147" cy="443070"/>
          </a:xfrm>
          <a:prstGeom prst="rect">
            <a:avLst/>
          </a:prstGeom>
        </p:spPr>
        <p:txBody>
          <a:bodyPr vert="horz" wrap="square" lIns="0" tIns="12065" rIns="0" bIns="0" rtlCol="0">
            <a:spAutoFit/>
          </a:bodyPr>
          <a:lstStyle/>
          <a:p>
            <a:pPr marL="12700">
              <a:lnSpc>
                <a:spcPct val="100000"/>
              </a:lnSpc>
              <a:spcBef>
                <a:spcPts val="95"/>
              </a:spcBef>
            </a:pPr>
            <a:r>
              <a:rPr lang="en-GB" sz="2800" i="0" u="none" spc="-5" dirty="0" smtClean="0">
                <a:solidFill>
                  <a:srgbClr val="C00000"/>
                </a:solidFill>
                <a:latin typeface="Georgia" pitchFamily="18" charset="0"/>
              </a:rPr>
              <a:t>Distribution of Residuals</a:t>
            </a:r>
            <a:endParaRPr sz="2800" dirty="0">
              <a:solidFill>
                <a:srgbClr val="C00000"/>
              </a:solidFill>
              <a:latin typeface="Georgia" pitchFamily="18" charset="0"/>
            </a:endParaRPr>
          </a:p>
        </p:txBody>
      </p:sp>
      <p:grpSp>
        <p:nvGrpSpPr>
          <p:cNvPr id="3" name="object 3"/>
          <p:cNvGrpSpPr/>
          <p:nvPr/>
        </p:nvGrpSpPr>
        <p:grpSpPr>
          <a:xfrm>
            <a:off x="0" y="666750"/>
            <a:ext cx="9144761" cy="88847"/>
            <a:chOff x="0" y="848545"/>
            <a:chExt cx="9144761" cy="88847"/>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068" y="57150"/>
            <a:ext cx="573732" cy="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 y="755597"/>
            <a:ext cx="4889500" cy="433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953000" y="1352550"/>
            <a:ext cx="4114800" cy="2862322"/>
          </a:xfrm>
          <a:prstGeom prst="rect">
            <a:avLst/>
          </a:prstGeom>
        </p:spPr>
        <p:txBody>
          <a:bodyPr wrap="square">
            <a:spAutoFit/>
          </a:bodyPr>
          <a:lstStyle/>
          <a:p>
            <a:r>
              <a:rPr lang="en-GB" sz="2000" dirty="0">
                <a:solidFill>
                  <a:srgbClr val="002060"/>
                </a:solidFill>
                <a:latin typeface="Cambria" pitchFamily="18" charset="0"/>
                <a:ea typeface="Cambria" pitchFamily="18" charset="0"/>
              </a:rPr>
              <a:t>• In this plot we are going to find the </a:t>
            </a:r>
            <a:r>
              <a:rPr lang="en-GB" sz="2000" dirty="0" err="1">
                <a:solidFill>
                  <a:srgbClr val="002060"/>
                </a:solidFill>
                <a:latin typeface="Cambria" pitchFamily="18" charset="0"/>
                <a:ea typeface="Cambria" pitchFamily="18" charset="0"/>
              </a:rPr>
              <a:t>heteroscedasticity</a:t>
            </a:r>
            <a:r>
              <a:rPr lang="en-GB" sz="2000" dirty="0">
                <a:solidFill>
                  <a:srgbClr val="002060"/>
                </a:solidFill>
                <a:latin typeface="Cambria" pitchFamily="18" charset="0"/>
                <a:ea typeface="Cambria" pitchFamily="18" charset="0"/>
              </a:rPr>
              <a:t> of our data exists or not</a:t>
            </a:r>
            <a:r>
              <a:rPr lang="en-GB" sz="2000" dirty="0" smtClean="0">
                <a:solidFill>
                  <a:srgbClr val="002060"/>
                </a:solidFill>
                <a:latin typeface="Cambria" pitchFamily="18" charset="0"/>
                <a:ea typeface="Cambria" pitchFamily="18" charset="0"/>
              </a:rPr>
              <a:t>.</a:t>
            </a:r>
          </a:p>
          <a:p>
            <a:r>
              <a:rPr lang="en-GB" sz="2000" dirty="0" smtClean="0">
                <a:solidFill>
                  <a:srgbClr val="002060"/>
                </a:solidFill>
                <a:latin typeface="Cambria" pitchFamily="18" charset="0"/>
                <a:ea typeface="Cambria" pitchFamily="18" charset="0"/>
              </a:rPr>
              <a:t> </a:t>
            </a:r>
            <a:r>
              <a:rPr lang="en-GB" sz="2000" dirty="0">
                <a:solidFill>
                  <a:srgbClr val="002060"/>
                </a:solidFill>
                <a:latin typeface="Cambria" pitchFamily="18" charset="0"/>
                <a:ea typeface="Cambria" pitchFamily="18" charset="0"/>
              </a:rPr>
              <a:t>• Since the graph is quiet symmetrical about zero line. We can say that our data is free from </a:t>
            </a:r>
            <a:r>
              <a:rPr lang="en-GB" sz="2000" dirty="0" err="1">
                <a:solidFill>
                  <a:srgbClr val="002060"/>
                </a:solidFill>
                <a:latin typeface="Cambria" pitchFamily="18" charset="0"/>
                <a:ea typeface="Cambria" pitchFamily="18" charset="0"/>
              </a:rPr>
              <a:t>heteroscedasticity</a:t>
            </a:r>
            <a:r>
              <a:rPr lang="en-GB" sz="2000" dirty="0" smtClean="0">
                <a:solidFill>
                  <a:srgbClr val="002060"/>
                </a:solidFill>
                <a:latin typeface="Cambria" pitchFamily="18" charset="0"/>
                <a:ea typeface="Cambria" pitchFamily="18" charset="0"/>
              </a:rPr>
              <a:t>.</a:t>
            </a:r>
          </a:p>
          <a:p>
            <a:r>
              <a:rPr lang="en-GB" sz="2000" dirty="0" smtClean="0">
                <a:solidFill>
                  <a:srgbClr val="002060"/>
                </a:solidFill>
                <a:latin typeface="Cambria" pitchFamily="18" charset="0"/>
                <a:ea typeface="Cambria" pitchFamily="18" charset="0"/>
              </a:rPr>
              <a:t> </a:t>
            </a:r>
            <a:r>
              <a:rPr lang="en-GB" sz="2000" dirty="0">
                <a:solidFill>
                  <a:srgbClr val="002060"/>
                </a:solidFill>
                <a:latin typeface="Cambria" pitchFamily="18" charset="0"/>
                <a:ea typeface="Cambria" pitchFamily="18" charset="0"/>
              </a:rPr>
              <a:t>• Hence the assumption of homoscedasticity is valid.</a:t>
            </a:r>
            <a:endParaRPr lang="en-IN" sz="2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18287092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53" y="147480"/>
            <a:ext cx="6150147" cy="873957"/>
          </a:xfrm>
          <a:prstGeom prst="rect">
            <a:avLst/>
          </a:prstGeom>
        </p:spPr>
        <p:txBody>
          <a:bodyPr vert="horz" wrap="square" lIns="0" tIns="12065" rIns="0" bIns="0" rtlCol="0">
            <a:spAutoFit/>
          </a:bodyPr>
          <a:lstStyle/>
          <a:p>
            <a:pPr marL="12700">
              <a:spcBef>
                <a:spcPts val="95"/>
              </a:spcBef>
            </a:pPr>
            <a:r>
              <a:rPr lang="en-GB" sz="2800" i="0" u="none" dirty="0">
                <a:solidFill>
                  <a:srgbClr val="C00000"/>
                </a:solidFill>
                <a:latin typeface="Georgia" pitchFamily="18" charset="0"/>
                <a:ea typeface="Cambria" pitchFamily="18" charset="0"/>
              </a:rPr>
              <a:t>Hypothesis Testing</a:t>
            </a:r>
            <a:r>
              <a:rPr lang="en-GB" sz="2800" dirty="0">
                <a:solidFill>
                  <a:srgbClr val="002060"/>
                </a:solidFill>
                <a:latin typeface="Cambria" pitchFamily="18" charset="0"/>
                <a:ea typeface="Cambria" pitchFamily="18" charset="0"/>
              </a:rPr>
              <a:t/>
            </a:r>
            <a:br>
              <a:rPr lang="en-GB" sz="2800" dirty="0">
                <a:solidFill>
                  <a:srgbClr val="002060"/>
                </a:solidFill>
                <a:latin typeface="Cambria" pitchFamily="18" charset="0"/>
                <a:ea typeface="Cambria" pitchFamily="18" charset="0"/>
              </a:rPr>
            </a:br>
            <a:endParaRPr sz="2800" dirty="0">
              <a:solidFill>
                <a:srgbClr val="C00000"/>
              </a:solidFill>
              <a:latin typeface="Georgia" pitchFamily="18" charset="0"/>
            </a:endParaRPr>
          </a:p>
        </p:txBody>
      </p:sp>
      <p:grpSp>
        <p:nvGrpSpPr>
          <p:cNvPr id="3" name="object 3"/>
          <p:cNvGrpSpPr/>
          <p:nvPr/>
        </p:nvGrpSpPr>
        <p:grpSpPr>
          <a:xfrm>
            <a:off x="0" y="666750"/>
            <a:ext cx="9144761" cy="88847"/>
            <a:chOff x="0" y="848545"/>
            <a:chExt cx="9144761" cy="88847"/>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068" y="57150"/>
            <a:ext cx="573732" cy="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52400" y="590550"/>
            <a:ext cx="8915400" cy="2985433"/>
          </a:xfrm>
          <a:prstGeom prst="rect">
            <a:avLst/>
          </a:prstGeom>
        </p:spPr>
        <p:txBody>
          <a:bodyPr wrap="square">
            <a:spAutoFit/>
          </a:bodyPr>
          <a:lstStyle/>
          <a:p>
            <a:endParaRPr lang="en-GB" sz="2000" b="1" dirty="0">
              <a:solidFill>
                <a:srgbClr val="002060"/>
              </a:solidFill>
              <a:latin typeface="Cambria" pitchFamily="18" charset="0"/>
              <a:ea typeface="Cambria" pitchFamily="18" charset="0"/>
            </a:endParaRPr>
          </a:p>
          <a:p>
            <a:r>
              <a:rPr lang="en-GB" sz="2400" dirty="0">
                <a:solidFill>
                  <a:srgbClr val="002060"/>
                </a:solidFill>
                <a:latin typeface="Cambria" pitchFamily="18" charset="0"/>
                <a:ea typeface="Cambria" pitchFamily="18" charset="0"/>
              </a:rPr>
              <a:t>The following tests were implemented</a:t>
            </a:r>
            <a:r>
              <a:rPr lang="en-GB" sz="2400" dirty="0" smtClean="0">
                <a:solidFill>
                  <a:srgbClr val="002060"/>
                </a:solidFill>
                <a:latin typeface="Cambria" pitchFamily="18" charset="0"/>
                <a:ea typeface="Cambria" pitchFamily="18" charset="0"/>
              </a:rPr>
              <a:t>:</a:t>
            </a:r>
            <a:endParaRPr lang="en-GB" sz="2400" dirty="0">
              <a:solidFill>
                <a:srgbClr val="002060"/>
              </a:solidFill>
              <a:latin typeface="Cambria" pitchFamily="18" charset="0"/>
              <a:ea typeface="Cambria" pitchFamily="18" charset="0"/>
            </a:endParaRPr>
          </a:p>
          <a:p>
            <a:pPr marL="342900" indent="-342900">
              <a:buFont typeface="Arial" pitchFamily="34" charset="0"/>
              <a:buChar char="•"/>
            </a:pPr>
            <a:r>
              <a:rPr lang="en-GB" sz="2400" b="1" dirty="0">
                <a:solidFill>
                  <a:srgbClr val="002060"/>
                </a:solidFill>
                <a:latin typeface="Cambria" pitchFamily="18" charset="0"/>
                <a:ea typeface="Cambria" pitchFamily="18" charset="0"/>
              </a:rPr>
              <a:t>'</a:t>
            </a:r>
            <a:r>
              <a:rPr lang="en-GB" sz="2400" b="1" dirty="0" err="1">
                <a:solidFill>
                  <a:srgbClr val="002060"/>
                </a:solidFill>
                <a:latin typeface="Cambria" pitchFamily="18" charset="0"/>
                <a:ea typeface="Cambria" pitchFamily="18" charset="0"/>
              </a:rPr>
              <a:t>Goldfeld-Quandt</a:t>
            </a:r>
            <a:r>
              <a:rPr lang="en-GB" sz="2400" b="1" dirty="0">
                <a:solidFill>
                  <a:srgbClr val="002060"/>
                </a:solidFill>
                <a:latin typeface="Cambria" pitchFamily="18" charset="0"/>
                <a:ea typeface="Cambria" pitchFamily="18" charset="0"/>
              </a:rPr>
              <a:t> Test' </a:t>
            </a:r>
            <a:r>
              <a:rPr lang="en-GB" sz="2400" dirty="0">
                <a:solidFill>
                  <a:srgbClr val="002060"/>
                </a:solidFill>
                <a:latin typeface="Cambria" pitchFamily="18" charset="0"/>
                <a:ea typeface="Cambria" pitchFamily="18" charset="0"/>
              </a:rPr>
              <a:t>is used to check whether the residuals are homoscedastic or not.</a:t>
            </a:r>
          </a:p>
          <a:p>
            <a:pPr marL="342900" indent="-342900">
              <a:buFont typeface="Arial" pitchFamily="34" charset="0"/>
              <a:buChar char="•"/>
            </a:pPr>
            <a:r>
              <a:rPr lang="en-GB" sz="2400" b="1" dirty="0">
                <a:solidFill>
                  <a:srgbClr val="002060"/>
                </a:solidFill>
                <a:latin typeface="Cambria" pitchFamily="18" charset="0"/>
                <a:ea typeface="Cambria" pitchFamily="18" charset="0"/>
              </a:rPr>
              <a:t>'</a:t>
            </a:r>
            <a:r>
              <a:rPr lang="en-GB" sz="2400" b="1" dirty="0" err="1">
                <a:solidFill>
                  <a:srgbClr val="002060"/>
                </a:solidFill>
                <a:latin typeface="Cambria" pitchFamily="18" charset="0"/>
                <a:ea typeface="Cambria" pitchFamily="18" charset="0"/>
              </a:rPr>
              <a:t>Ljungbox</a:t>
            </a:r>
            <a:r>
              <a:rPr lang="en-GB" sz="2400" b="1" dirty="0">
                <a:solidFill>
                  <a:srgbClr val="002060"/>
                </a:solidFill>
                <a:latin typeface="Cambria" pitchFamily="18" charset="0"/>
                <a:ea typeface="Cambria" pitchFamily="18" charset="0"/>
              </a:rPr>
              <a:t> Test' </a:t>
            </a:r>
            <a:r>
              <a:rPr lang="en-GB" sz="2400" dirty="0">
                <a:solidFill>
                  <a:srgbClr val="002060"/>
                </a:solidFill>
                <a:latin typeface="Cambria" pitchFamily="18" charset="0"/>
                <a:ea typeface="Cambria" pitchFamily="18" charset="0"/>
              </a:rPr>
              <a:t>is used to check for the autocorrelation among the residuals.</a:t>
            </a:r>
          </a:p>
          <a:p>
            <a:pPr marL="342900" indent="-342900">
              <a:buFont typeface="Arial" pitchFamily="34" charset="0"/>
              <a:buChar char="•"/>
            </a:pPr>
            <a:r>
              <a:rPr lang="en-GB" sz="2400" b="1" dirty="0">
                <a:solidFill>
                  <a:srgbClr val="002060"/>
                </a:solidFill>
                <a:latin typeface="Cambria" pitchFamily="18" charset="0"/>
                <a:ea typeface="Cambria" pitchFamily="18" charset="0"/>
              </a:rPr>
              <a:t>'Shapiro-</a:t>
            </a:r>
            <a:r>
              <a:rPr lang="en-GB" sz="2400" b="1" dirty="0" err="1">
                <a:solidFill>
                  <a:srgbClr val="002060"/>
                </a:solidFill>
                <a:latin typeface="Cambria" pitchFamily="18" charset="0"/>
                <a:ea typeface="Cambria" pitchFamily="18" charset="0"/>
              </a:rPr>
              <a:t>Wilk</a:t>
            </a:r>
            <a:r>
              <a:rPr lang="en-GB" sz="2400" b="1" dirty="0">
                <a:solidFill>
                  <a:srgbClr val="002060"/>
                </a:solidFill>
                <a:latin typeface="Cambria" pitchFamily="18" charset="0"/>
                <a:ea typeface="Cambria" pitchFamily="18" charset="0"/>
              </a:rPr>
              <a:t> Test' </a:t>
            </a:r>
            <a:r>
              <a:rPr lang="en-GB" sz="2400" dirty="0">
                <a:solidFill>
                  <a:srgbClr val="002060"/>
                </a:solidFill>
                <a:latin typeface="Cambria" pitchFamily="18" charset="0"/>
                <a:ea typeface="Cambria" pitchFamily="18" charset="0"/>
              </a:rPr>
              <a:t>is used to check if the residuals are normally </a:t>
            </a:r>
            <a:r>
              <a:rPr lang="en-GB" sz="2400" dirty="0" smtClean="0">
                <a:solidFill>
                  <a:srgbClr val="002060"/>
                </a:solidFill>
                <a:latin typeface="Cambria" pitchFamily="18" charset="0"/>
                <a:ea typeface="Cambria" pitchFamily="18" charset="0"/>
              </a:rPr>
              <a:t>distributed.</a:t>
            </a:r>
            <a:endParaRPr lang="en-GB" sz="2400" dirty="0">
              <a:solidFill>
                <a:srgbClr val="002060"/>
              </a:solidFill>
              <a:latin typeface="Cambria" pitchFamily="18" charset="0"/>
              <a:ea typeface="Cambria" pitchFamily="18" charset="0"/>
            </a:endParaRPr>
          </a:p>
        </p:txBody>
      </p:sp>
      <p:pic>
        <p:nvPicPr>
          <p:cNvPr id="2150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137" t="8076" r="5337" b="7416"/>
          <a:stretch/>
        </p:blipFill>
        <p:spPr bwMode="auto">
          <a:xfrm>
            <a:off x="4191000" y="3113506"/>
            <a:ext cx="4876801" cy="1864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228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550" y="519385"/>
            <a:ext cx="3571850" cy="443070"/>
          </a:xfrm>
          <a:prstGeom prst="rect">
            <a:avLst/>
          </a:prstGeom>
        </p:spPr>
        <p:txBody>
          <a:bodyPr vert="horz" wrap="square" lIns="0" tIns="12065" rIns="0" bIns="0" rtlCol="0">
            <a:spAutoFit/>
          </a:bodyPr>
          <a:lstStyle/>
          <a:p>
            <a:pPr marL="12700">
              <a:lnSpc>
                <a:spcPct val="100000"/>
              </a:lnSpc>
              <a:spcBef>
                <a:spcPts val="95"/>
              </a:spcBef>
            </a:pPr>
            <a:r>
              <a:rPr sz="2800" i="0" u="none" spc="-5" dirty="0">
                <a:solidFill>
                  <a:srgbClr val="CC0000"/>
                </a:solidFill>
                <a:latin typeface="Georgia" pitchFamily="18" charset="0"/>
              </a:rPr>
              <a:t>INTR</a:t>
            </a:r>
            <a:r>
              <a:rPr sz="2800" i="0" u="none" spc="-20" dirty="0">
                <a:solidFill>
                  <a:srgbClr val="CC0000"/>
                </a:solidFill>
                <a:latin typeface="Georgia" pitchFamily="18" charset="0"/>
              </a:rPr>
              <a:t>O</a:t>
            </a:r>
            <a:r>
              <a:rPr sz="2800" i="0" u="none" spc="-5" dirty="0">
                <a:solidFill>
                  <a:srgbClr val="CC0000"/>
                </a:solidFill>
                <a:latin typeface="Georgia" pitchFamily="18" charset="0"/>
              </a:rPr>
              <a:t>DUC</a:t>
            </a:r>
            <a:r>
              <a:rPr sz="2800" i="0" u="none" spc="-20" dirty="0">
                <a:solidFill>
                  <a:srgbClr val="CC0000"/>
                </a:solidFill>
                <a:latin typeface="Georgia" pitchFamily="18" charset="0"/>
              </a:rPr>
              <a:t>T</a:t>
            </a:r>
            <a:r>
              <a:rPr sz="2800" i="0" u="none" spc="-5" dirty="0">
                <a:solidFill>
                  <a:srgbClr val="CC0000"/>
                </a:solidFill>
                <a:latin typeface="Georgia" pitchFamily="18" charset="0"/>
              </a:rPr>
              <a:t>I</a:t>
            </a:r>
            <a:r>
              <a:rPr sz="2800" i="0" u="none" dirty="0">
                <a:solidFill>
                  <a:srgbClr val="CC0000"/>
                </a:solidFill>
                <a:latin typeface="Georgia" pitchFamily="18" charset="0"/>
              </a:rPr>
              <a:t>O</a:t>
            </a:r>
            <a:r>
              <a:rPr sz="2800" i="0" u="none" spc="-5" dirty="0">
                <a:solidFill>
                  <a:srgbClr val="CC0000"/>
                </a:solidFill>
                <a:latin typeface="Georgia" pitchFamily="18" charset="0"/>
              </a:rPr>
              <a:t>N</a:t>
            </a:r>
            <a:endParaRPr sz="2800" dirty="0">
              <a:latin typeface="Georgia" pitchFamily="18" charset="0"/>
            </a:endParaRPr>
          </a:p>
        </p:txBody>
      </p:sp>
      <p:grpSp>
        <p:nvGrpSpPr>
          <p:cNvPr id="3" name="object 3"/>
          <p:cNvGrpSpPr/>
          <p:nvPr/>
        </p:nvGrpSpPr>
        <p:grpSpPr>
          <a:xfrm>
            <a:off x="0" y="991803"/>
            <a:ext cx="9145270" cy="88900"/>
            <a:chOff x="0" y="991801"/>
            <a:chExt cx="9145270" cy="88900"/>
          </a:xfrm>
        </p:grpSpPr>
        <p:pic>
          <p:nvPicPr>
            <p:cNvPr id="4" name="object 4"/>
            <p:cNvPicPr/>
            <p:nvPr/>
          </p:nvPicPr>
          <p:blipFill>
            <a:blip r:embed="rId2" cstate="print"/>
            <a:stretch>
              <a:fillRect/>
            </a:stretch>
          </p:blipFill>
          <p:spPr>
            <a:xfrm>
              <a:off x="0" y="991801"/>
              <a:ext cx="9143999" cy="88847"/>
            </a:xfrm>
            <a:prstGeom prst="rect">
              <a:avLst/>
            </a:prstGeom>
          </p:spPr>
        </p:pic>
        <p:sp>
          <p:nvSpPr>
            <p:cNvPr id="5" name="object 5"/>
            <p:cNvSpPr/>
            <p:nvPr/>
          </p:nvSpPr>
          <p:spPr>
            <a:xfrm>
              <a:off x="761" y="1018793"/>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10" name="object 10"/>
          <p:cNvSpPr txBox="1"/>
          <p:nvPr/>
        </p:nvSpPr>
        <p:spPr>
          <a:xfrm>
            <a:off x="152400" y="1352550"/>
            <a:ext cx="8613647" cy="3197670"/>
          </a:xfrm>
          <a:prstGeom prst="rect">
            <a:avLst/>
          </a:prstGeom>
        </p:spPr>
        <p:txBody>
          <a:bodyPr vert="horz" wrap="square" lIns="0" tIns="139065" rIns="0" bIns="0" rtlCol="0">
            <a:spAutoFit/>
          </a:bodyPr>
          <a:lstStyle/>
          <a:p>
            <a:pPr marL="123825">
              <a:lnSpc>
                <a:spcPct val="100000"/>
              </a:lnSpc>
              <a:spcBef>
                <a:spcPts val="1095"/>
              </a:spcBef>
            </a:pPr>
            <a:r>
              <a:rPr sz="2400" b="1" u="sng" dirty="0">
                <a:solidFill>
                  <a:schemeClr val="tx2">
                    <a:lumMod val="75000"/>
                  </a:schemeClr>
                </a:solidFill>
                <a:uFill>
                  <a:solidFill>
                    <a:srgbClr val="F5FCFF"/>
                  </a:solidFill>
                </a:uFill>
                <a:latin typeface="Georgia" pitchFamily="18" charset="0"/>
                <a:ea typeface="Cambria" pitchFamily="18" charset="0"/>
                <a:cs typeface="Arial"/>
              </a:rPr>
              <a:t>YES</a:t>
            </a:r>
            <a:r>
              <a:rPr sz="2400" b="1" u="sng" spc="-60" dirty="0">
                <a:solidFill>
                  <a:schemeClr val="tx2">
                    <a:lumMod val="75000"/>
                  </a:schemeClr>
                </a:solidFill>
                <a:uFill>
                  <a:solidFill>
                    <a:srgbClr val="F5FCFF"/>
                  </a:solidFill>
                </a:uFill>
                <a:latin typeface="Georgia" pitchFamily="18" charset="0"/>
                <a:ea typeface="Cambria" pitchFamily="18" charset="0"/>
                <a:cs typeface="Arial"/>
              </a:rPr>
              <a:t> </a:t>
            </a:r>
            <a:r>
              <a:rPr sz="2400" b="1" u="sng" spc="-105" dirty="0">
                <a:solidFill>
                  <a:schemeClr val="tx2">
                    <a:lumMod val="75000"/>
                  </a:schemeClr>
                </a:solidFill>
                <a:uFill>
                  <a:solidFill>
                    <a:srgbClr val="F5FCFF"/>
                  </a:solidFill>
                </a:uFill>
                <a:latin typeface="Georgia" pitchFamily="18" charset="0"/>
                <a:ea typeface="Cambria" pitchFamily="18" charset="0"/>
                <a:cs typeface="Arial"/>
              </a:rPr>
              <a:t>BANK:</a:t>
            </a:r>
            <a:endParaRPr sz="2400" b="1" u="sng" dirty="0">
              <a:solidFill>
                <a:schemeClr val="tx2">
                  <a:lumMod val="75000"/>
                </a:schemeClr>
              </a:solidFill>
              <a:latin typeface="Georgia" pitchFamily="18" charset="0"/>
              <a:ea typeface="Cambria" pitchFamily="18" charset="0"/>
              <a:cs typeface="Arial"/>
            </a:endParaRPr>
          </a:p>
          <a:p>
            <a:pPr marL="299085" indent="-287020">
              <a:lnSpc>
                <a:spcPct val="100000"/>
              </a:lnSpc>
              <a:spcBef>
                <a:spcPts val="840"/>
              </a:spcBef>
              <a:buFont typeface="Wingdings"/>
              <a:buChar char=""/>
              <a:tabLst>
                <a:tab pos="299720" algn="l"/>
              </a:tabLst>
            </a:pPr>
            <a:r>
              <a:rPr sz="2400" dirty="0">
                <a:solidFill>
                  <a:schemeClr val="tx2">
                    <a:lumMod val="75000"/>
                  </a:schemeClr>
                </a:solidFill>
                <a:latin typeface="Cambria" pitchFamily="18" charset="0"/>
                <a:ea typeface="Cambria" pitchFamily="18" charset="0"/>
                <a:cs typeface="Times New Roman"/>
              </a:rPr>
              <a:t>Data</a:t>
            </a:r>
            <a:r>
              <a:rPr sz="2400" spc="-1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on Yes</a:t>
            </a:r>
            <a:r>
              <a:rPr sz="2400" spc="5" dirty="0">
                <a:solidFill>
                  <a:schemeClr val="tx2">
                    <a:lumMod val="75000"/>
                  </a:schemeClr>
                </a:solidFill>
                <a:latin typeface="Cambria" pitchFamily="18" charset="0"/>
                <a:ea typeface="Cambria" pitchFamily="18" charset="0"/>
                <a:cs typeface="Times New Roman"/>
              </a:rPr>
              <a:t> </a:t>
            </a:r>
            <a:r>
              <a:rPr sz="2400" spc="-5" dirty="0">
                <a:solidFill>
                  <a:schemeClr val="tx2">
                    <a:lumMod val="75000"/>
                  </a:schemeClr>
                </a:solidFill>
                <a:latin typeface="Cambria" pitchFamily="18" charset="0"/>
                <a:ea typeface="Cambria" pitchFamily="18" charset="0"/>
                <a:cs typeface="Times New Roman"/>
              </a:rPr>
              <a:t>Bank's</a:t>
            </a:r>
            <a:r>
              <a:rPr sz="2400" spc="-10" dirty="0">
                <a:solidFill>
                  <a:schemeClr val="tx2">
                    <a:lumMod val="75000"/>
                  </a:schemeClr>
                </a:solidFill>
                <a:latin typeface="Cambria" pitchFamily="18" charset="0"/>
                <a:ea typeface="Cambria" pitchFamily="18" charset="0"/>
                <a:cs typeface="Times New Roman"/>
              </a:rPr>
              <a:t> </a:t>
            </a:r>
            <a:r>
              <a:rPr sz="2400" spc="-5" dirty="0">
                <a:solidFill>
                  <a:schemeClr val="tx2">
                    <a:lumMod val="75000"/>
                  </a:schemeClr>
                </a:solidFill>
                <a:latin typeface="Cambria" pitchFamily="18" charset="0"/>
                <a:ea typeface="Cambria" pitchFamily="18" charset="0"/>
                <a:cs typeface="Times New Roman"/>
              </a:rPr>
              <a:t>monthly</a:t>
            </a:r>
            <a:r>
              <a:rPr sz="2400" spc="-2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stock</a:t>
            </a:r>
            <a:r>
              <a:rPr sz="2400" spc="-1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prices</a:t>
            </a:r>
            <a:r>
              <a:rPr sz="2400" spc="-3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have</a:t>
            </a:r>
            <a:r>
              <a:rPr sz="2400" spc="-1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been</a:t>
            </a:r>
            <a:r>
              <a:rPr sz="2400" spc="-1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provided</a:t>
            </a:r>
          </a:p>
          <a:p>
            <a:pPr marL="299085">
              <a:lnSpc>
                <a:spcPct val="100000"/>
              </a:lnSpc>
            </a:pPr>
            <a:r>
              <a:rPr sz="2400" dirty="0">
                <a:solidFill>
                  <a:schemeClr val="tx2">
                    <a:lumMod val="75000"/>
                  </a:schemeClr>
                </a:solidFill>
                <a:latin typeface="Cambria" pitchFamily="18" charset="0"/>
                <a:ea typeface="Cambria" pitchFamily="18" charset="0"/>
                <a:cs typeface="Times New Roman"/>
              </a:rPr>
              <a:t>to</a:t>
            </a:r>
            <a:r>
              <a:rPr sz="2400" spc="-10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us.</a:t>
            </a:r>
          </a:p>
          <a:p>
            <a:pPr marL="299085" indent="-287020">
              <a:lnSpc>
                <a:spcPct val="100000"/>
              </a:lnSpc>
              <a:buFont typeface="Wingdings"/>
              <a:buChar char=""/>
              <a:tabLst>
                <a:tab pos="299720" algn="l"/>
              </a:tabLst>
            </a:pPr>
            <a:r>
              <a:rPr sz="2400" dirty="0">
                <a:solidFill>
                  <a:schemeClr val="tx2">
                    <a:lumMod val="75000"/>
                  </a:schemeClr>
                </a:solidFill>
                <a:latin typeface="Cambria" pitchFamily="18" charset="0"/>
                <a:ea typeface="Cambria" pitchFamily="18" charset="0"/>
                <a:cs typeface="Times New Roman"/>
              </a:rPr>
              <a:t>This</a:t>
            </a:r>
            <a:r>
              <a:rPr sz="2400" spc="-2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dataset</a:t>
            </a:r>
            <a:r>
              <a:rPr sz="2400" spc="-2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is</a:t>
            </a:r>
            <a:r>
              <a:rPr sz="2400" spc="-2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dated</a:t>
            </a:r>
            <a:r>
              <a:rPr sz="2400" spc="-2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between</a:t>
            </a:r>
            <a:r>
              <a:rPr sz="2400" spc="-1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July</a:t>
            </a:r>
            <a:r>
              <a:rPr sz="2400" spc="-4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2005</a:t>
            </a:r>
            <a:r>
              <a:rPr sz="2400" spc="-2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and</a:t>
            </a:r>
            <a:r>
              <a:rPr sz="2400" spc="-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November</a:t>
            </a:r>
            <a:r>
              <a:rPr sz="2400" spc="-15" dirty="0">
                <a:solidFill>
                  <a:schemeClr val="tx2">
                    <a:lumMod val="75000"/>
                  </a:schemeClr>
                </a:solidFill>
                <a:latin typeface="Cambria" pitchFamily="18" charset="0"/>
                <a:ea typeface="Cambria" pitchFamily="18" charset="0"/>
                <a:cs typeface="Times New Roman"/>
              </a:rPr>
              <a:t> </a:t>
            </a:r>
            <a:r>
              <a:rPr sz="2400" spc="5" dirty="0">
                <a:solidFill>
                  <a:schemeClr val="tx2">
                    <a:lumMod val="75000"/>
                  </a:schemeClr>
                </a:solidFill>
                <a:latin typeface="Cambria" pitchFamily="18" charset="0"/>
                <a:ea typeface="Cambria" pitchFamily="18" charset="0"/>
                <a:cs typeface="Times New Roman"/>
              </a:rPr>
              <a:t>2020.</a:t>
            </a:r>
            <a:endParaRPr sz="2400" dirty="0">
              <a:solidFill>
                <a:schemeClr val="tx2">
                  <a:lumMod val="75000"/>
                </a:schemeClr>
              </a:solidFill>
              <a:latin typeface="Cambria" pitchFamily="18" charset="0"/>
              <a:ea typeface="Cambria" pitchFamily="18" charset="0"/>
              <a:cs typeface="Times New Roman"/>
            </a:endParaRPr>
          </a:p>
          <a:p>
            <a:pPr marL="299085" indent="-287020">
              <a:lnSpc>
                <a:spcPct val="100000"/>
              </a:lnSpc>
              <a:buFont typeface="Wingdings"/>
              <a:buChar char=""/>
              <a:tabLst>
                <a:tab pos="299720" algn="l"/>
              </a:tabLst>
            </a:pPr>
            <a:r>
              <a:rPr sz="2400" spc="5" dirty="0">
                <a:solidFill>
                  <a:schemeClr val="tx2">
                    <a:lumMod val="75000"/>
                  </a:schemeClr>
                </a:solidFill>
                <a:latin typeface="Cambria" pitchFamily="18" charset="0"/>
                <a:ea typeface="Cambria" pitchFamily="18" charset="0"/>
                <a:cs typeface="Times New Roman"/>
              </a:rPr>
              <a:t>Due</a:t>
            </a:r>
            <a:r>
              <a:rPr sz="2400" spc="-1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to</a:t>
            </a:r>
            <a:r>
              <a:rPr sz="2400" spc="-1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the</a:t>
            </a:r>
            <a:r>
              <a:rPr sz="2400" spc="-2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recent</a:t>
            </a:r>
            <a:r>
              <a:rPr sz="2400" spc="-1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default</a:t>
            </a:r>
            <a:r>
              <a:rPr sz="2400" spc="-4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fraud</a:t>
            </a:r>
            <a:r>
              <a:rPr sz="2400" spc="-2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case</a:t>
            </a:r>
            <a:r>
              <a:rPr sz="2400" spc="-1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of </a:t>
            </a:r>
            <a:r>
              <a:rPr sz="2400" spc="-5" dirty="0">
                <a:solidFill>
                  <a:schemeClr val="tx2">
                    <a:lumMod val="75000"/>
                  </a:schemeClr>
                </a:solidFill>
                <a:latin typeface="Cambria" pitchFamily="18" charset="0"/>
                <a:ea typeface="Cambria" pitchFamily="18" charset="0"/>
                <a:cs typeface="Times New Roman"/>
              </a:rPr>
              <a:t>Rana</a:t>
            </a:r>
            <a:r>
              <a:rPr sz="2400" dirty="0">
                <a:solidFill>
                  <a:schemeClr val="tx2">
                    <a:lumMod val="75000"/>
                  </a:schemeClr>
                </a:solidFill>
                <a:latin typeface="Cambria" pitchFamily="18" charset="0"/>
                <a:ea typeface="Cambria" pitchFamily="18" charset="0"/>
                <a:cs typeface="Times New Roman"/>
              </a:rPr>
              <a:t> Kapoor,</a:t>
            </a:r>
            <a:r>
              <a:rPr sz="2400" spc="-4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the</a:t>
            </a:r>
            <a:r>
              <a:rPr sz="2400" spc="-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bank</a:t>
            </a:r>
          </a:p>
          <a:p>
            <a:pPr marL="299085">
              <a:lnSpc>
                <a:spcPct val="100000"/>
              </a:lnSpc>
            </a:pPr>
            <a:r>
              <a:rPr sz="2400" dirty="0">
                <a:solidFill>
                  <a:schemeClr val="tx2">
                    <a:lumMod val="75000"/>
                  </a:schemeClr>
                </a:solidFill>
                <a:latin typeface="Cambria" pitchFamily="18" charset="0"/>
                <a:ea typeface="Cambria" pitchFamily="18" charset="0"/>
                <a:cs typeface="Times New Roman"/>
              </a:rPr>
              <a:t>has</a:t>
            </a:r>
            <a:r>
              <a:rPr sz="2400" spc="-2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been</a:t>
            </a:r>
            <a:r>
              <a:rPr sz="2400" spc="-30" dirty="0">
                <a:solidFill>
                  <a:schemeClr val="tx2">
                    <a:lumMod val="75000"/>
                  </a:schemeClr>
                </a:solidFill>
                <a:latin typeface="Cambria" pitchFamily="18" charset="0"/>
                <a:ea typeface="Cambria" pitchFamily="18" charset="0"/>
                <a:cs typeface="Times New Roman"/>
              </a:rPr>
              <a:t> </a:t>
            </a:r>
            <a:r>
              <a:rPr sz="2400" spc="-5" dirty="0">
                <a:solidFill>
                  <a:schemeClr val="tx2">
                    <a:lumMod val="75000"/>
                  </a:schemeClr>
                </a:solidFill>
                <a:latin typeface="Cambria" pitchFamily="18" charset="0"/>
                <a:ea typeface="Cambria" pitchFamily="18" charset="0"/>
                <a:cs typeface="Times New Roman"/>
              </a:rPr>
              <a:t>making</a:t>
            </a:r>
            <a:r>
              <a:rPr sz="2400" spc="-2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headlines.</a:t>
            </a:r>
          </a:p>
          <a:p>
            <a:pPr marL="299085" marR="319405" indent="-287020">
              <a:lnSpc>
                <a:spcPct val="100000"/>
              </a:lnSpc>
              <a:spcBef>
                <a:spcPts val="5"/>
              </a:spcBef>
              <a:buFont typeface="Wingdings"/>
              <a:buChar char=""/>
              <a:tabLst>
                <a:tab pos="299720" algn="l"/>
              </a:tabLst>
            </a:pPr>
            <a:r>
              <a:rPr sz="2400" dirty="0">
                <a:solidFill>
                  <a:schemeClr val="tx2">
                    <a:lumMod val="75000"/>
                  </a:schemeClr>
                </a:solidFill>
                <a:latin typeface="Cambria" pitchFamily="18" charset="0"/>
                <a:ea typeface="Cambria" pitchFamily="18" charset="0"/>
                <a:cs typeface="Times New Roman"/>
              </a:rPr>
              <a:t>By analyzing the dataset, we should be </a:t>
            </a:r>
            <a:r>
              <a:rPr sz="2400" spc="-5" dirty="0">
                <a:solidFill>
                  <a:schemeClr val="tx2">
                    <a:lumMod val="75000"/>
                  </a:schemeClr>
                </a:solidFill>
                <a:latin typeface="Cambria" pitchFamily="18" charset="0"/>
                <a:ea typeface="Cambria" pitchFamily="18" charset="0"/>
                <a:cs typeface="Times New Roman"/>
              </a:rPr>
              <a:t>able </a:t>
            </a:r>
            <a:r>
              <a:rPr sz="2400" dirty="0">
                <a:solidFill>
                  <a:schemeClr val="tx2">
                    <a:lumMod val="75000"/>
                  </a:schemeClr>
                </a:solidFill>
                <a:latin typeface="Cambria" pitchFamily="18" charset="0"/>
                <a:ea typeface="Cambria" pitchFamily="18" charset="0"/>
                <a:cs typeface="Times New Roman"/>
              </a:rPr>
              <a:t>to predict the </a:t>
            </a:r>
            <a:r>
              <a:rPr sz="2400" spc="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stock</a:t>
            </a:r>
            <a:r>
              <a:rPr sz="2400" spc="-1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closing</a:t>
            </a:r>
            <a:r>
              <a:rPr sz="2400" spc="-3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price</a:t>
            </a:r>
            <a:r>
              <a:rPr sz="2400" spc="-2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for</a:t>
            </a:r>
            <a:r>
              <a:rPr sz="2400" spc="-3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the</a:t>
            </a:r>
            <a:r>
              <a:rPr sz="2400" spc="-1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bank</a:t>
            </a:r>
            <a:r>
              <a:rPr sz="2400" spc="-30"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based</a:t>
            </a:r>
            <a:r>
              <a:rPr sz="2400" spc="-15" dirty="0">
                <a:solidFill>
                  <a:schemeClr val="tx2">
                    <a:lumMod val="75000"/>
                  </a:schemeClr>
                </a:solidFill>
                <a:latin typeface="Cambria" pitchFamily="18" charset="0"/>
                <a:ea typeface="Cambria" pitchFamily="18" charset="0"/>
                <a:cs typeface="Times New Roman"/>
              </a:rPr>
              <a:t> </a:t>
            </a:r>
            <a:r>
              <a:rPr sz="2400" dirty="0">
                <a:solidFill>
                  <a:schemeClr val="tx2">
                    <a:lumMod val="75000"/>
                  </a:schemeClr>
                </a:solidFill>
                <a:latin typeface="Cambria" pitchFamily="18" charset="0"/>
                <a:ea typeface="Cambria" pitchFamily="18" charset="0"/>
                <a:cs typeface="Times New Roman"/>
              </a:rPr>
              <a:t>on other</a:t>
            </a:r>
            <a:r>
              <a:rPr sz="2400" spc="-30" dirty="0">
                <a:solidFill>
                  <a:schemeClr val="tx2">
                    <a:lumMod val="75000"/>
                  </a:schemeClr>
                </a:solidFill>
                <a:latin typeface="Cambria" pitchFamily="18" charset="0"/>
                <a:ea typeface="Cambria" pitchFamily="18" charset="0"/>
                <a:cs typeface="Times New Roman"/>
              </a:rPr>
              <a:t> </a:t>
            </a:r>
            <a:r>
              <a:rPr sz="2400" spc="-5" dirty="0">
                <a:solidFill>
                  <a:schemeClr val="tx2">
                    <a:lumMod val="75000"/>
                  </a:schemeClr>
                </a:solidFill>
                <a:latin typeface="Cambria" pitchFamily="18" charset="0"/>
                <a:ea typeface="Cambria" pitchFamily="18" charset="0"/>
                <a:cs typeface="Times New Roman"/>
              </a:rPr>
              <a:t>parameters.</a:t>
            </a:r>
            <a:endParaRPr sz="2400" dirty="0">
              <a:solidFill>
                <a:schemeClr val="tx2">
                  <a:lumMod val="75000"/>
                </a:schemeClr>
              </a:solidFill>
              <a:latin typeface="Cambria" pitchFamily="18" charset="0"/>
              <a:ea typeface="Cambria" pitchFamily="18" charset="0"/>
              <a:cs typeface="Times New Roman"/>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76200" y="209550"/>
            <a:ext cx="4524375" cy="441429"/>
          </a:xfrm>
          <a:prstGeom prst="rect">
            <a:avLst/>
          </a:prstGeom>
          <a:noFill/>
          <a:ln/>
        </p:spPr>
        <p:txBody>
          <a:bodyPr wrap="none" lIns="57150" tIns="28575" rIns="57150" bIns="28575" rtlCol="0" anchor="t"/>
          <a:lstStyle/>
          <a:p>
            <a:pPr>
              <a:lnSpc>
                <a:spcPts val="3502"/>
              </a:lnSpc>
            </a:pPr>
            <a:r>
              <a:rPr lang="en-US" sz="2700" b="1" dirty="0">
                <a:solidFill>
                  <a:srgbClr val="C00000"/>
                </a:solidFill>
                <a:latin typeface="Georgia" pitchFamily="34" charset="0"/>
                <a:ea typeface="Georgia" pitchFamily="34" charset="-122"/>
                <a:cs typeface="Georgia" pitchFamily="34" charset="-120"/>
              </a:rPr>
              <a:t>Conclusion and Future Work</a:t>
            </a:r>
            <a:endParaRPr lang="en-US" sz="2700" b="1" dirty="0">
              <a:solidFill>
                <a:srgbClr val="C00000"/>
              </a:solidFill>
            </a:endParaRPr>
          </a:p>
        </p:txBody>
      </p:sp>
      <p:sp>
        <p:nvSpPr>
          <p:cNvPr id="5" name="Shape 2"/>
          <p:cNvSpPr/>
          <p:nvPr/>
        </p:nvSpPr>
        <p:spPr>
          <a:xfrm>
            <a:off x="513164" y="2620740"/>
            <a:ext cx="8117681" cy="27109"/>
          </a:xfrm>
          <a:prstGeom prst="rect">
            <a:avLst/>
          </a:prstGeom>
          <a:solidFill>
            <a:srgbClr val="D1D1C7"/>
          </a:solidFill>
          <a:ln/>
        </p:spPr>
      </p:sp>
      <p:sp>
        <p:nvSpPr>
          <p:cNvPr id="6" name="Shape 3"/>
          <p:cNvSpPr/>
          <p:nvPr/>
        </p:nvSpPr>
        <p:spPr>
          <a:xfrm>
            <a:off x="2494694" y="2620739"/>
            <a:ext cx="27310" cy="475408"/>
          </a:xfrm>
          <a:prstGeom prst="rect">
            <a:avLst/>
          </a:prstGeom>
          <a:solidFill>
            <a:srgbClr val="D1D1C7"/>
          </a:solidFill>
          <a:ln/>
        </p:spPr>
      </p:sp>
      <p:sp>
        <p:nvSpPr>
          <p:cNvPr id="7" name="Shape 4"/>
          <p:cNvSpPr/>
          <p:nvPr/>
        </p:nvSpPr>
        <p:spPr>
          <a:xfrm>
            <a:off x="2354465" y="2467980"/>
            <a:ext cx="307851" cy="305588"/>
          </a:xfrm>
          <a:prstGeom prst="roundRect">
            <a:avLst>
              <a:gd name="adj" fmla="val 11221"/>
            </a:avLst>
          </a:prstGeom>
          <a:solidFill>
            <a:srgbClr val="E8E8E3"/>
          </a:solidFill>
          <a:ln w="7620">
            <a:solidFill>
              <a:srgbClr val="D1D1C7"/>
            </a:solidFill>
            <a:prstDash val="solid"/>
          </a:ln>
        </p:spPr>
      </p:sp>
      <p:sp>
        <p:nvSpPr>
          <p:cNvPr id="8" name="Text 5"/>
          <p:cNvSpPr/>
          <p:nvPr/>
        </p:nvSpPr>
        <p:spPr>
          <a:xfrm>
            <a:off x="2451199" y="2488369"/>
            <a:ext cx="114300" cy="264813"/>
          </a:xfrm>
          <a:prstGeom prst="rect">
            <a:avLst/>
          </a:prstGeom>
          <a:noFill/>
          <a:ln/>
        </p:spPr>
        <p:txBody>
          <a:bodyPr wrap="none" lIns="57150" tIns="28575" rIns="57150" bIns="28575" rtlCol="0" anchor="t"/>
          <a:lstStyle/>
          <a:p>
            <a:pPr algn="ctr">
              <a:lnSpc>
                <a:spcPts val="2101"/>
              </a:lnSpc>
            </a:pPr>
            <a:r>
              <a:rPr lang="en-US" sz="1600" dirty="0">
                <a:solidFill>
                  <a:srgbClr val="002060"/>
                </a:solidFill>
                <a:latin typeface="Cambria" pitchFamily="18" charset="0"/>
                <a:ea typeface="Cambria" pitchFamily="18" charset="0"/>
                <a:cs typeface="Georgia" pitchFamily="34" charset="-120"/>
              </a:rPr>
              <a:t>1</a:t>
            </a:r>
            <a:endParaRPr lang="en-US" sz="1600" dirty="0">
              <a:solidFill>
                <a:srgbClr val="002060"/>
              </a:solidFill>
              <a:latin typeface="Cambria" pitchFamily="18" charset="0"/>
              <a:ea typeface="Cambria" pitchFamily="18" charset="0"/>
            </a:endParaRPr>
          </a:p>
        </p:txBody>
      </p:sp>
      <p:sp>
        <p:nvSpPr>
          <p:cNvPr id="9" name="Text 6"/>
          <p:cNvSpPr/>
          <p:nvPr/>
        </p:nvSpPr>
        <p:spPr>
          <a:xfrm>
            <a:off x="1824186" y="3231986"/>
            <a:ext cx="1368400" cy="220714"/>
          </a:xfrm>
          <a:prstGeom prst="rect">
            <a:avLst/>
          </a:prstGeom>
          <a:noFill/>
          <a:ln/>
        </p:spPr>
        <p:txBody>
          <a:bodyPr wrap="none" lIns="57150" tIns="28575" rIns="57150" bIns="28575" rtlCol="0" anchor="t"/>
          <a:lstStyle/>
          <a:p>
            <a:pPr algn="ctr">
              <a:lnSpc>
                <a:spcPts val="1751"/>
              </a:lnSpc>
            </a:pPr>
            <a:r>
              <a:rPr lang="en-US" sz="2000" b="1" dirty="0">
                <a:solidFill>
                  <a:srgbClr val="002060"/>
                </a:solidFill>
                <a:latin typeface="Cambria" pitchFamily="18" charset="0"/>
                <a:ea typeface="Cambria" pitchFamily="18" charset="0"/>
                <a:cs typeface="Georgia" pitchFamily="34" charset="-120"/>
              </a:rPr>
              <a:t>Conclusion</a:t>
            </a:r>
            <a:endParaRPr lang="en-US" sz="2000" b="1" dirty="0">
              <a:solidFill>
                <a:srgbClr val="002060"/>
              </a:solidFill>
              <a:latin typeface="Cambria" pitchFamily="18" charset="0"/>
              <a:ea typeface="Cambria" pitchFamily="18" charset="0"/>
            </a:endParaRPr>
          </a:p>
        </p:txBody>
      </p:sp>
      <p:sp>
        <p:nvSpPr>
          <p:cNvPr id="10" name="Text 7"/>
          <p:cNvSpPr/>
          <p:nvPr/>
        </p:nvSpPr>
        <p:spPr>
          <a:xfrm>
            <a:off x="649933" y="3574952"/>
            <a:ext cx="3716908" cy="977998"/>
          </a:xfrm>
          <a:prstGeom prst="rect">
            <a:avLst/>
          </a:prstGeom>
          <a:noFill/>
          <a:ln/>
        </p:spPr>
        <p:txBody>
          <a:bodyPr wrap="square" lIns="57150" tIns="28575" rIns="57150" bIns="28575" rtlCol="0" anchor="t"/>
          <a:lstStyle/>
          <a:p>
            <a:pPr algn="ctr">
              <a:lnSpc>
                <a:spcPts val="1939"/>
              </a:lnSpc>
            </a:pPr>
            <a:r>
              <a:rPr lang="en-US" sz="1600" dirty="0">
                <a:solidFill>
                  <a:srgbClr val="002060"/>
                </a:solidFill>
                <a:latin typeface="Cambria" pitchFamily="18" charset="0"/>
                <a:ea typeface="Cambria" pitchFamily="18" charset="0"/>
                <a:cs typeface="Lato" pitchFamily="34" charset="-120"/>
              </a:rPr>
              <a:t>By using machine learning regression techniques, we were able to predict the Yes Bank stock price with high accuracy. Our approach can be used in other industries and scenarios as well.</a:t>
            </a:r>
            <a:endParaRPr lang="en-US" sz="1600" dirty="0">
              <a:solidFill>
                <a:srgbClr val="002060"/>
              </a:solidFill>
              <a:latin typeface="Cambria" pitchFamily="18" charset="0"/>
              <a:ea typeface="Cambria" pitchFamily="18" charset="0"/>
            </a:endParaRPr>
          </a:p>
        </p:txBody>
      </p:sp>
      <p:sp>
        <p:nvSpPr>
          <p:cNvPr id="11" name="Shape 8"/>
          <p:cNvSpPr/>
          <p:nvPr/>
        </p:nvSpPr>
        <p:spPr>
          <a:xfrm>
            <a:off x="4558271" y="2145332"/>
            <a:ext cx="27310" cy="475408"/>
          </a:xfrm>
          <a:prstGeom prst="rect">
            <a:avLst/>
          </a:prstGeom>
          <a:solidFill>
            <a:srgbClr val="D1D1C7"/>
          </a:solidFill>
          <a:ln/>
        </p:spPr>
      </p:sp>
      <p:sp>
        <p:nvSpPr>
          <p:cNvPr id="12" name="Shape 9"/>
          <p:cNvSpPr/>
          <p:nvPr/>
        </p:nvSpPr>
        <p:spPr>
          <a:xfrm>
            <a:off x="4418042" y="2467980"/>
            <a:ext cx="307851" cy="305588"/>
          </a:xfrm>
          <a:prstGeom prst="roundRect">
            <a:avLst>
              <a:gd name="adj" fmla="val 11221"/>
            </a:avLst>
          </a:prstGeom>
          <a:solidFill>
            <a:srgbClr val="E8E8E3"/>
          </a:solidFill>
          <a:ln w="7620">
            <a:solidFill>
              <a:srgbClr val="D1D1C7"/>
            </a:solidFill>
            <a:prstDash val="solid"/>
          </a:ln>
        </p:spPr>
      </p:sp>
      <p:sp>
        <p:nvSpPr>
          <p:cNvPr id="13" name="Text 10"/>
          <p:cNvSpPr/>
          <p:nvPr/>
        </p:nvSpPr>
        <p:spPr>
          <a:xfrm>
            <a:off x="4514776" y="2488369"/>
            <a:ext cx="114300" cy="264813"/>
          </a:xfrm>
          <a:prstGeom prst="rect">
            <a:avLst/>
          </a:prstGeom>
          <a:noFill/>
          <a:ln/>
        </p:spPr>
        <p:txBody>
          <a:bodyPr wrap="none" lIns="57150" tIns="28575" rIns="57150" bIns="28575" rtlCol="0" anchor="t"/>
          <a:lstStyle/>
          <a:p>
            <a:pPr algn="ctr">
              <a:lnSpc>
                <a:spcPts val="2101"/>
              </a:lnSpc>
            </a:pPr>
            <a:r>
              <a:rPr lang="en-US" sz="1600" dirty="0">
                <a:solidFill>
                  <a:srgbClr val="002060"/>
                </a:solidFill>
                <a:latin typeface="Cambria" pitchFamily="18" charset="0"/>
                <a:ea typeface="Cambria" pitchFamily="18" charset="0"/>
                <a:cs typeface="Georgia" pitchFamily="34" charset="-120"/>
              </a:rPr>
              <a:t>2</a:t>
            </a:r>
            <a:endParaRPr lang="en-US" sz="1600" dirty="0">
              <a:solidFill>
                <a:srgbClr val="002060"/>
              </a:solidFill>
              <a:latin typeface="Cambria" pitchFamily="18" charset="0"/>
              <a:ea typeface="Cambria" pitchFamily="18" charset="0"/>
            </a:endParaRPr>
          </a:p>
        </p:txBody>
      </p:sp>
      <p:sp>
        <p:nvSpPr>
          <p:cNvPr id="14" name="Text 11"/>
          <p:cNvSpPr/>
          <p:nvPr/>
        </p:nvSpPr>
        <p:spPr>
          <a:xfrm>
            <a:off x="3887763" y="933029"/>
            <a:ext cx="1368400" cy="220714"/>
          </a:xfrm>
          <a:prstGeom prst="rect">
            <a:avLst/>
          </a:prstGeom>
          <a:noFill/>
          <a:ln/>
        </p:spPr>
        <p:txBody>
          <a:bodyPr wrap="none" lIns="57150" tIns="28575" rIns="57150" bIns="28575" rtlCol="0" anchor="t"/>
          <a:lstStyle/>
          <a:p>
            <a:pPr algn="ctr">
              <a:lnSpc>
                <a:spcPts val="1751"/>
              </a:lnSpc>
            </a:pPr>
            <a:r>
              <a:rPr lang="en-US" sz="2000" b="1" dirty="0">
                <a:solidFill>
                  <a:srgbClr val="002060"/>
                </a:solidFill>
                <a:latin typeface="Cambria" pitchFamily="18" charset="0"/>
                <a:ea typeface="Cambria" pitchFamily="18" charset="0"/>
                <a:cs typeface="Georgia" pitchFamily="34" charset="-120"/>
              </a:rPr>
              <a:t>Limitations</a:t>
            </a:r>
            <a:endParaRPr lang="en-US" sz="2000" b="1" dirty="0">
              <a:solidFill>
                <a:srgbClr val="002060"/>
              </a:solidFill>
              <a:latin typeface="Cambria" pitchFamily="18" charset="0"/>
              <a:ea typeface="Cambria" pitchFamily="18" charset="0"/>
            </a:endParaRPr>
          </a:p>
        </p:txBody>
      </p:sp>
      <p:sp>
        <p:nvSpPr>
          <p:cNvPr id="15" name="Text 12"/>
          <p:cNvSpPr/>
          <p:nvPr/>
        </p:nvSpPr>
        <p:spPr>
          <a:xfrm>
            <a:off x="2713509" y="1275992"/>
            <a:ext cx="3716908" cy="733498"/>
          </a:xfrm>
          <a:prstGeom prst="rect">
            <a:avLst/>
          </a:prstGeom>
          <a:noFill/>
          <a:ln/>
        </p:spPr>
        <p:txBody>
          <a:bodyPr wrap="square" lIns="57150" tIns="28575" rIns="57150" bIns="28575" rtlCol="0" anchor="t"/>
          <a:lstStyle/>
          <a:p>
            <a:pPr algn="ctr">
              <a:lnSpc>
                <a:spcPts val="1939"/>
              </a:lnSpc>
            </a:pPr>
            <a:r>
              <a:rPr lang="en-US" sz="1600" dirty="0">
                <a:solidFill>
                  <a:srgbClr val="002060"/>
                </a:solidFill>
                <a:latin typeface="Cambria" pitchFamily="18" charset="0"/>
                <a:ea typeface="Cambria" pitchFamily="18" charset="0"/>
                <a:cs typeface="Lato" pitchFamily="34" charset="-120"/>
              </a:rPr>
              <a:t>This approach has some limitations such as data quality issues, feature selection, and model instability, which can be improved in future research.</a:t>
            </a:r>
            <a:endParaRPr lang="en-US" sz="1600" dirty="0">
              <a:solidFill>
                <a:srgbClr val="002060"/>
              </a:solidFill>
              <a:latin typeface="Cambria" pitchFamily="18" charset="0"/>
              <a:ea typeface="Cambria" pitchFamily="18" charset="0"/>
            </a:endParaRPr>
          </a:p>
        </p:txBody>
      </p:sp>
      <p:sp>
        <p:nvSpPr>
          <p:cNvPr id="16" name="Shape 13"/>
          <p:cNvSpPr/>
          <p:nvPr/>
        </p:nvSpPr>
        <p:spPr>
          <a:xfrm>
            <a:off x="6621921" y="2620739"/>
            <a:ext cx="27310" cy="475408"/>
          </a:xfrm>
          <a:prstGeom prst="rect">
            <a:avLst/>
          </a:prstGeom>
          <a:solidFill>
            <a:srgbClr val="D1D1C7"/>
          </a:solidFill>
          <a:ln/>
        </p:spPr>
      </p:sp>
      <p:sp>
        <p:nvSpPr>
          <p:cNvPr id="17" name="Shape 14"/>
          <p:cNvSpPr/>
          <p:nvPr/>
        </p:nvSpPr>
        <p:spPr>
          <a:xfrm>
            <a:off x="6481692" y="2467980"/>
            <a:ext cx="307851" cy="305588"/>
          </a:xfrm>
          <a:prstGeom prst="roundRect">
            <a:avLst>
              <a:gd name="adj" fmla="val 11221"/>
            </a:avLst>
          </a:prstGeom>
          <a:solidFill>
            <a:srgbClr val="E8E8E3"/>
          </a:solidFill>
          <a:ln w="7620">
            <a:solidFill>
              <a:srgbClr val="D1D1C7"/>
            </a:solidFill>
            <a:prstDash val="solid"/>
          </a:ln>
        </p:spPr>
      </p:sp>
      <p:sp>
        <p:nvSpPr>
          <p:cNvPr id="18" name="Text 15"/>
          <p:cNvSpPr/>
          <p:nvPr/>
        </p:nvSpPr>
        <p:spPr>
          <a:xfrm>
            <a:off x="6578426" y="2488369"/>
            <a:ext cx="114300" cy="264813"/>
          </a:xfrm>
          <a:prstGeom prst="rect">
            <a:avLst/>
          </a:prstGeom>
          <a:noFill/>
          <a:ln/>
        </p:spPr>
        <p:txBody>
          <a:bodyPr wrap="none" lIns="57150" tIns="28575" rIns="57150" bIns="28575" rtlCol="0" anchor="t"/>
          <a:lstStyle/>
          <a:p>
            <a:pPr algn="ctr">
              <a:lnSpc>
                <a:spcPts val="2101"/>
              </a:lnSpc>
            </a:pPr>
            <a:r>
              <a:rPr lang="en-US" sz="1600" dirty="0">
                <a:solidFill>
                  <a:srgbClr val="002060"/>
                </a:solidFill>
                <a:latin typeface="Cambria" pitchFamily="18" charset="0"/>
                <a:ea typeface="Cambria" pitchFamily="18" charset="0"/>
                <a:cs typeface="Georgia" pitchFamily="34" charset="-120"/>
              </a:rPr>
              <a:t>3</a:t>
            </a:r>
            <a:endParaRPr lang="en-US" sz="1600" dirty="0">
              <a:solidFill>
                <a:srgbClr val="002060"/>
              </a:solidFill>
              <a:latin typeface="Cambria" pitchFamily="18" charset="0"/>
              <a:ea typeface="Cambria" pitchFamily="18" charset="0"/>
            </a:endParaRPr>
          </a:p>
        </p:txBody>
      </p:sp>
      <p:sp>
        <p:nvSpPr>
          <p:cNvPr id="19" name="Text 16"/>
          <p:cNvSpPr/>
          <p:nvPr/>
        </p:nvSpPr>
        <p:spPr>
          <a:xfrm>
            <a:off x="5951414" y="3231986"/>
            <a:ext cx="1368400" cy="220714"/>
          </a:xfrm>
          <a:prstGeom prst="rect">
            <a:avLst/>
          </a:prstGeom>
          <a:noFill/>
          <a:ln/>
        </p:spPr>
        <p:txBody>
          <a:bodyPr wrap="none" lIns="57150" tIns="28575" rIns="57150" bIns="28575" rtlCol="0" anchor="t"/>
          <a:lstStyle/>
          <a:p>
            <a:pPr algn="ctr">
              <a:lnSpc>
                <a:spcPts val="1751"/>
              </a:lnSpc>
            </a:pPr>
            <a:r>
              <a:rPr lang="en-US" sz="2000" b="1" dirty="0">
                <a:solidFill>
                  <a:srgbClr val="002060"/>
                </a:solidFill>
                <a:latin typeface="Cambria" pitchFamily="18" charset="0"/>
                <a:ea typeface="Cambria" pitchFamily="18" charset="0"/>
                <a:cs typeface="Georgia" pitchFamily="34" charset="-120"/>
              </a:rPr>
              <a:t>Future work</a:t>
            </a:r>
            <a:endParaRPr lang="en-US" sz="2000" b="1" dirty="0">
              <a:solidFill>
                <a:srgbClr val="002060"/>
              </a:solidFill>
              <a:latin typeface="Cambria" pitchFamily="18" charset="0"/>
              <a:ea typeface="Cambria" pitchFamily="18" charset="0"/>
            </a:endParaRPr>
          </a:p>
        </p:txBody>
      </p:sp>
      <p:sp>
        <p:nvSpPr>
          <p:cNvPr id="20" name="Text 17"/>
          <p:cNvSpPr/>
          <p:nvPr/>
        </p:nvSpPr>
        <p:spPr>
          <a:xfrm>
            <a:off x="4777160" y="3574952"/>
            <a:ext cx="3716908" cy="977998"/>
          </a:xfrm>
          <a:prstGeom prst="rect">
            <a:avLst/>
          </a:prstGeom>
          <a:noFill/>
          <a:ln/>
        </p:spPr>
        <p:txBody>
          <a:bodyPr wrap="square" lIns="57150" tIns="28575" rIns="57150" bIns="28575" rtlCol="0" anchor="t"/>
          <a:lstStyle/>
          <a:p>
            <a:pPr algn="ctr">
              <a:lnSpc>
                <a:spcPts val="1939"/>
              </a:lnSpc>
            </a:pPr>
            <a:r>
              <a:rPr lang="en-US" sz="1600" dirty="0">
                <a:solidFill>
                  <a:srgbClr val="002060"/>
                </a:solidFill>
                <a:latin typeface="Cambria" pitchFamily="18" charset="0"/>
                <a:ea typeface="Cambria" pitchFamily="18" charset="0"/>
                <a:cs typeface="Lato" pitchFamily="34" charset="-120"/>
              </a:rPr>
              <a:t>We plan to extend our work by using deep learning methods, such as Recurrent Neural Networks(RNN) and Long-term Memory networks(LSTM), on larger datasets and applying it to real-time prediction systems.</a:t>
            </a:r>
            <a:endParaRPr lang="en-US" sz="1600" dirty="0">
              <a:solidFill>
                <a:srgbClr val="002060"/>
              </a:solidFill>
              <a:latin typeface="Cambria" pitchFamily="18" charset="0"/>
              <a:ea typeface="Cambria" pitchFamily="18" charset="0"/>
            </a:endParaRPr>
          </a:p>
        </p:txBody>
      </p:sp>
      <p:grpSp>
        <p:nvGrpSpPr>
          <p:cNvPr id="21" name="object 3"/>
          <p:cNvGrpSpPr/>
          <p:nvPr/>
        </p:nvGrpSpPr>
        <p:grpSpPr>
          <a:xfrm>
            <a:off x="0" y="742950"/>
            <a:ext cx="9145270" cy="88900"/>
            <a:chOff x="0" y="848545"/>
            <a:chExt cx="9145270" cy="88900"/>
          </a:xfrm>
        </p:grpSpPr>
        <p:pic>
          <p:nvPicPr>
            <p:cNvPr id="22" name="object 4"/>
            <p:cNvPicPr/>
            <p:nvPr/>
          </p:nvPicPr>
          <p:blipFill>
            <a:blip r:embed="rId3" cstate="print"/>
            <a:stretch>
              <a:fillRect/>
            </a:stretch>
          </p:blipFill>
          <p:spPr>
            <a:xfrm>
              <a:off x="0" y="848545"/>
              <a:ext cx="9143999" cy="88847"/>
            </a:xfrm>
            <a:prstGeom prst="rect">
              <a:avLst/>
            </a:prstGeom>
          </p:spPr>
        </p:pic>
        <p:sp>
          <p:nvSpPr>
            <p:cNvPr id="23"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4068" y="57150"/>
            <a:ext cx="573732" cy="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54785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76200" y="209550"/>
            <a:ext cx="3729038" cy="448003"/>
          </a:xfrm>
          <a:prstGeom prst="rect">
            <a:avLst/>
          </a:prstGeom>
          <a:noFill/>
          <a:ln/>
        </p:spPr>
        <p:txBody>
          <a:bodyPr wrap="none" lIns="57150" tIns="28575" rIns="57150" bIns="28575" rtlCol="0" anchor="t"/>
          <a:lstStyle/>
          <a:p>
            <a:pPr>
              <a:lnSpc>
                <a:spcPts val="3554"/>
              </a:lnSpc>
            </a:pPr>
            <a:r>
              <a:rPr lang="en-US" sz="2700" b="1" dirty="0">
                <a:solidFill>
                  <a:srgbClr val="C00000"/>
                </a:solidFill>
                <a:latin typeface="Georgia" pitchFamily="34" charset="0"/>
                <a:ea typeface="Georgia" pitchFamily="34" charset="-122"/>
                <a:cs typeface="Georgia" pitchFamily="34" charset="-120"/>
              </a:rPr>
              <a:t>Questions and Answers</a:t>
            </a:r>
            <a:endParaRPr lang="en-US" sz="2700" b="1" dirty="0">
              <a:solidFill>
                <a:srgbClr val="C00000"/>
              </a:solidFill>
            </a:endParaRPr>
          </a:p>
        </p:txBody>
      </p:sp>
      <p:sp>
        <p:nvSpPr>
          <p:cNvPr id="5" name="Text 2"/>
          <p:cNvSpPr/>
          <p:nvPr/>
        </p:nvSpPr>
        <p:spPr>
          <a:xfrm>
            <a:off x="304800" y="1014970"/>
            <a:ext cx="2474714" cy="806183"/>
          </a:xfrm>
          <a:prstGeom prst="rect">
            <a:avLst/>
          </a:prstGeom>
          <a:noFill/>
          <a:ln/>
        </p:spPr>
        <p:txBody>
          <a:bodyPr wrap="square" lIns="57150" tIns="28575" rIns="57150" bIns="28575" rtlCol="0" anchor="t"/>
          <a:lstStyle/>
          <a:p>
            <a:pPr>
              <a:lnSpc>
                <a:spcPts val="2132"/>
              </a:lnSpc>
            </a:pPr>
            <a:r>
              <a:rPr lang="en-US" b="1" dirty="0">
                <a:solidFill>
                  <a:srgbClr val="002060"/>
                </a:solidFill>
                <a:latin typeface="Cambria" pitchFamily="18" charset="0"/>
                <a:ea typeface="Cambria" pitchFamily="18" charset="0"/>
                <a:cs typeface="Georgia" pitchFamily="34" charset="-120"/>
              </a:rPr>
              <a:t>Q: What was the most challenging part of this project?</a:t>
            </a:r>
            <a:endParaRPr lang="en-US" b="1" dirty="0">
              <a:solidFill>
                <a:srgbClr val="002060"/>
              </a:solidFill>
              <a:latin typeface="Cambria" pitchFamily="18" charset="0"/>
              <a:ea typeface="Cambria" pitchFamily="18" charset="0"/>
            </a:endParaRPr>
          </a:p>
        </p:txBody>
      </p:sp>
      <p:sp>
        <p:nvSpPr>
          <p:cNvPr id="6" name="Text 3"/>
          <p:cNvSpPr/>
          <p:nvPr/>
        </p:nvSpPr>
        <p:spPr>
          <a:xfrm>
            <a:off x="304800" y="1958989"/>
            <a:ext cx="2474714" cy="1240225"/>
          </a:xfrm>
          <a:prstGeom prst="rect">
            <a:avLst/>
          </a:prstGeom>
          <a:noFill/>
          <a:ln/>
        </p:spPr>
        <p:txBody>
          <a:bodyPr wrap="square" lIns="57150" tIns="28575" rIns="57150" bIns="28575" rtlCol="0" anchor="t"/>
          <a:lstStyle/>
          <a:p>
            <a:pPr>
              <a:lnSpc>
                <a:spcPts val="1968"/>
              </a:lnSpc>
            </a:pPr>
            <a:r>
              <a:rPr lang="en-US" sz="1600" dirty="0">
                <a:solidFill>
                  <a:srgbClr val="002060"/>
                </a:solidFill>
                <a:latin typeface="Cambria" pitchFamily="18" charset="0"/>
                <a:ea typeface="Cambria" pitchFamily="18" charset="0"/>
                <a:cs typeface="Lato" pitchFamily="34" charset="-120"/>
              </a:rPr>
              <a:t>A: The most challenging part of this project was feature selection due to the large number of candidate features and the need to identify the most relevant and meaningful ones.</a:t>
            </a:r>
            <a:endParaRPr lang="en-US" sz="1600" dirty="0">
              <a:solidFill>
                <a:srgbClr val="002060"/>
              </a:solidFill>
              <a:latin typeface="Cambria" pitchFamily="18" charset="0"/>
              <a:ea typeface="Cambria" pitchFamily="18" charset="0"/>
            </a:endParaRPr>
          </a:p>
        </p:txBody>
      </p:sp>
      <p:sp>
        <p:nvSpPr>
          <p:cNvPr id="7" name="Text 4"/>
          <p:cNvSpPr/>
          <p:nvPr/>
        </p:nvSpPr>
        <p:spPr>
          <a:xfrm>
            <a:off x="3123009" y="1014968"/>
            <a:ext cx="2474714" cy="537456"/>
          </a:xfrm>
          <a:prstGeom prst="rect">
            <a:avLst/>
          </a:prstGeom>
          <a:noFill/>
          <a:ln/>
        </p:spPr>
        <p:txBody>
          <a:bodyPr wrap="square" lIns="57150" tIns="28575" rIns="57150" bIns="28575" rtlCol="0" anchor="t"/>
          <a:lstStyle/>
          <a:p>
            <a:pPr>
              <a:lnSpc>
                <a:spcPts val="2132"/>
              </a:lnSpc>
            </a:pPr>
            <a:r>
              <a:rPr lang="en-US" b="1" dirty="0">
                <a:solidFill>
                  <a:srgbClr val="002060"/>
                </a:solidFill>
                <a:latin typeface="Cambria" pitchFamily="18" charset="0"/>
                <a:ea typeface="Cambria" pitchFamily="18" charset="0"/>
                <a:cs typeface="Georgia" pitchFamily="34" charset="-120"/>
              </a:rPr>
              <a:t>Q: Which algorithm performed the best?</a:t>
            </a:r>
            <a:endParaRPr lang="en-US" b="1" dirty="0">
              <a:solidFill>
                <a:srgbClr val="002060"/>
              </a:solidFill>
              <a:latin typeface="Cambria" pitchFamily="18" charset="0"/>
              <a:ea typeface="Cambria" pitchFamily="18" charset="0"/>
            </a:endParaRPr>
          </a:p>
        </p:txBody>
      </p:sp>
      <p:sp>
        <p:nvSpPr>
          <p:cNvPr id="8" name="Text 5"/>
          <p:cNvSpPr/>
          <p:nvPr/>
        </p:nvSpPr>
        <p:spPr>
          <a:xfrm>
            <a:off x="3123009" y="1690261"/>
            <a:ext cx="2474714" cy="1240225"/>
          </a:xfrm>
          <a:prstGeom prst="rect">
            <a:avLst/>
          </a:prstGeom>
          <a:noFill/>
          <a:ln/>
        </p:spPr>
        <p:txBody>
          <a:bodyPr wrap="square" lIns="57150" tIns="28575" rIns="57150" bIns="28575" rtlCol="0" anchor="t"/>
          <a:lstStyle/>
          <a:p>
            <a:pPr>
              <a:lnSpc>
                <a:spcPts val="1968"/>
              </a:lnSpc>
            </a:pPr>
            <a:r>
              <a:rPr lang="en-US" sz="1600" dirty="0">
                <a:solidFill>
                  <a:srgbClr val="002060"/>
                </a:solidFill>
                <a:latin typeface="Cambria" pitchFamily="18" charset="0"/>
                <a:ea typeface="Cambria" pitchFamily="18" charset="0"/>
                <a:cs typeface="Lato" pitchFamily="34" charset="-120"/>
              </a:rPr>
              <a:t>A: Based on our evaluation metrics, Support Vector Regression(SVR) performed the best among other regression models like linear regression and Random Forest</a:t>
            </a:r>
            <a:endParaRPr lang="en-US" sz="1600" dirty="0">
              <a:solidFill>
                <a:srgbClr val="002060"/>
              </a:solidFill>
              <a:latin typeface="Cambria" pitchFamily="18" charset="0"/>
              <a:ea typeface="Cambria" pitchFamily="18" charset="0"/>
            </a:endParaRPr>
          </a:p>
        </p:txBody>
      </p:sp>
      <p:sp>
        <p:nvSpPr>
          <p:cNvPr id="9" name="Text 6"/>
          <p:cNvSpPr/>
          <p:nvPr/>
        </p:nvSpPr>
        <p:spPr>
          <a:xfrm>
            <a:off x="5941219" y="1014970"/>
            <a:ext cx="2474714" cy="806183"/>
          </a:xfrm>
          <a:prstGeom prst="rect">
            <a:avLst/>
          </a:prstGeom>
          <a:noFill/>
          <a:ln/>
        </p:spPr>
        <p:txBody>
          <a:bodyPr wrap="square" lIns="57150" tIns="28575" rIns="57150" bIns="28575" rtlCol="0" anchor="t"/>
          <a:lstStyle/>
          <a:p>
            <a:pPr>
              <a:lnSpc>
                <a:spcPts val="2132"/>
              </a:lnSpc>
            </a:pPr>
            <a:r>
              <a:rPr lang="en-US" b="1" dirty="0">
                <a:solidFill>
                  <a:srgbClr val="002060"/>
                </a:solidFill>
                <a:latin typeface="Cambria" pitchFamily="18" charset="0"/>
                <a:ea typeface="Cambria" pitchFamily="18" charset="0"/>
                <a:cs typeface="Georgia" pitchFamily="34" charset="-120"/>
              </a:rPr>
              <a:t>Q: How can your approach be applied in other industries?</a:t>
            </a:r>
            <a:endParaRPr lang="en-US" b="1" dirty="0">
              <a:solidFill>
                <a:srgbClr val="002060"/>
              </a:solidFill>
              <a:latin typeface="Cambria" pitchFamily="18" charset="0"/>
              <a:ea typeface="Cambria" pitchFamily="18" charset="0"/>
            </a:endParaRPr>
          </a:p>
        </p:txBody>
      </p:sp>
      <p:sp>
        <p:nvSpPr>
          <p:cNvPr id="10" name="Text 7"/>
          <p:cNvSpPr/>
          <p:nvPr/>
        </p:nvSpPr>
        <p:spPr>
          <a:xfrm>
            <a:off x="5941219" y="1958989"/>
            <a:ext cx="2474714" cy="1984361"/>
          </a:xfrm>
          <a:prstGeom prst="rect">
            <a:avLst/>
          </a:prstGeom>
          <a:noFill/>
          <a:ln/>
        </p:spPr>
        <p:txBody>
          <a:bodyPr wrap="square" lIns="57150" tIns="28575" rIns="57150" bIns="28575" rtlCol="0" anchor="t"/>
          <a:lstStyle/>
          <a:p>
            <a:pPr>
              <a:lnSpc>
                <a:spcPts val="1968"/>
              </a:lnSpc>
            </a:pPr>
            <a:r>
              <a:rPr lang="en-US" sz="1600" dirty="0">
                <a:solidFill>
                  <a:srgbClr val="002060"/>
                </a:solidFill>
                <a:latin typeface="Cambria" pitchFamily="18" charset="0"/>
                <a:ea typeface="Cambria" pitchFamily="18" charset="0"/>
                <a:cs typeface="Lato" pitchFamily="34" charset="-120"/>
              </a:rPr>
              <a:t>A: Our approach can be applied in other industries and scenarios like the healthcare industry for predicting patient diagnosis or financial domain for predicting the stock prices of other companies using various data sources like financial reports, economic factors etc</a:t>
            </a:r>
            <a:endParaRPr lang="en-US" sz="1600" dirty="0">
              <a:solidFill>
                <a:srgbClr val="002060"/>
              </a:solidFill>
              <a:latin typeface="Cambria" pitchFamily="18" charset="0"/>
              <a:ea typeface="Cambria" pitchFamily="18" charset="0"/>
            </a:endParaRPr>
          </a:p>
        </p:txBody>
      </p:sp>
      <p:grpSp>
        <p:nvGrpSpPr>
          <p:cNvPr id="11" name="object 3"/>
          <p:cNvGrpSpPr/>
          <p:nvPr/>
        </p:nvGrpSpPr>
        <p:grpSpPr>
          <a:xfrm>
            <a:off x="0" y="742950"/>
            <a:ext cx="9145270" cy="88900"/>
            <a:chOff x="0" y="848545"/>
            <a:chExt cx="9145270" cy="88900"/>
          </a:xfrm>
        </p:grpSpPr>
        <p:pic>
          <p:nvPicPr>
            <p:cNvPr id="12" name="object 4"/>
            <p:cNvPicPr/>
            <p:nvPr/>
          </p:nvPicPr>
          <p:blipFill>
            <a:blip r:embed="rId3" cstate="print"/>
            <a:stretch>
              <a:fillRect/>
            </a:stretch>
          </p:blipFill>
          <p:spPr>
            <a:xfrm>
              <a:off x="0" y="848545"/>
              <a:ext cx="9143999" cy="88847"/>
            </a:xfrm>
            <a:prstGeom prst="rect">
              <a:avLst/>
            </a:prstGeom>
          </p:spPr>
        </p:pic>
        <p:sp>
          <p:nvSpPr>
            <p:cNvPr id="13"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6054" y="54562"/>
            <a:ext cx="551746" cy="45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7511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2895600" y="2724150"/>
            <a:ext cx="3720327" cy="505267"/>
          </a:xfrm>
          <a:prstGeom prst="rect">
            <a:avLst/>
          </a:prstGeom>
        </p:spPr>
        <p:txBody>
          <a:bodyPr vert="horz" wrap="square" lIns="0" tIns="12700" rIns="0" bIns="0" rtlCol="0">
            <a:spAutoFit/>
          </a:bodyPr>
          <a:lstStyle/>
          <a:p>
            <a:pPr marL="12700">
              <a:lnSpc>
                <a:spcPct val="100000"/>
              </a:lnSpc>
              <a:spcBef>
                <a:spcPts val="100"/>
              </a:spcBef>
            </a:pPr>
            <a:r>
              <a:rPr i="0" u="none" dirty="0">
                <a:latin typeface="Georgia" pitchFamily="18" charset="0"/>
              </a:rPr>
              <a:t>THANK-YOU</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900" y="57150"/>
            <a:ext cx="62674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87450"/>
            <a:ext cx="8839200" cy="4430649"/>
          </a:xfrm>
          <a:prstGeom prst="rect">
            <a:avLst/>
          </a:prstGeom>
        </p:spPr>
      </p:pic>
      <p:grpSp>
        <p:nvGrpSpPr>
          <p:cNvPr id="9" name="object 3"/>
          <p:cNvGrpSpPr/>
          <p:nvPr/>
        </p:nvGrpSpPr>
        <p:grpSpPr>
          <a:xfrm>
            <a:off x="761" y="598487"/>
            <a:ext cx="9145270" cy="88900"/>
            <a:chOff x="0" y="848545"/>
            <a:chExt cx="9145270" cy="88900"/>
          </a:xfrm>
        </p:grpSpPr>
        <p:pic>
          <p:nvPicPr>
            <p:cNvPr id="10" name="object 4"/>
            <p:cNvPicPr/>
            <p:nvPr/>
          </p:nvPicPr>
          <p:blipFill>
            <a:blip r:embed="rId4" cstate="print"/>
            <a:stretch>
              <a:fillRect/>
            </a:stretch>
          </p:blipFill>
          <p:spPr>
            <a:xfrm>
              <a:off x="0" y="848545"/>
              <a:ext cx="9143999" cy="88847"/>
            </a:xfrm>
            <a:prstGeom prst="rect">
              <a:avLst/>
            </a:prstGeom>
          </p:spPr>
        </p:pic>
        <p:sp>
          <p:nvSpPr>
            <p:cNvPr id="11"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47645" y="361950"/>
            <a:ext cx="5334000" cy="448003"/>
          </a:xfrm>
          <a:prstGeom prst="rect">
            <a:avLst/>
          </a:prstGeom>
          <a:noFill/>
          <a:ln/>
        </p:spPr>
        <p:txBody>
          <a:bodyPr wrap="none" lIns="57150" tIns="28575" rIns="57150" bIns="28575" rtlCol="0" anchor="t"/>
          <a:lstStyle/>
          <a:p>
            <a:pPr>
              <a:lnSpc>
                <a:spcPts val="3554"/>
              </a:lnSpc>
            </a:pPr>
            <a:r>
              <a:rPr lang="en-US" sz="3200" b="1" dirty="0">
                <a:solidFill>
                  <a:srgbClr val="C00000"/>
                </a:solidFill>
                <a:latin typeface="Georgia" pitchFamily="34" charset="0"/>
                <a:ea typeface="Georgia" pitchFamily="34" charset="-122"/>
                <a:cs typeface="Georgia" pitchFamily="34" charset="-120"/>
              </a:rPr>
              <a:t>Historical Analysis of Stock Prices</a:t>
            </a:r>
            <a:endParaRPr lang="en-US" sz="3200" b="1" dirty="0">
              <a:solidFill>
                <a:srgbClr val="C00000"/>
              </a:solidFill>
            </a:endParaRPr>
          </a:p>
        </p:txBody>
      </p:sp>
      <p:pic>
        <p:nvPicPr>
          <p:cNvPr id="5" name="Image 1" descr="preencoded.png"/>
          <p:cNvPicPr>
            <a:picLocks noChangeAspect="1"/>
          </p:cNvPicPr>
          <p:nvPr/>
        </p:nvPicPr>
        <p:blipFill>
          <a:blip r:embed="rId3"/>
          <a:stretch>
            <a:fillRect/>
          </a:stretch>
        </p:blipFill>
        <p:spPr>
          <a:xfrm>
            <a:off x="797428" y="1124176"/>
            <a:ext cx="1929922" cy="1915732"/>
          </a:xfrm>
          <a:prstGeom prst="rect">
            <a:avLst/>
          </a:prstGeom>
        </p:spPr>
      </p:pic>
      <p:sp>
        <p:nvSpPr>
          <p:cNvPr id="6" name="Text 2"/>
          <p:cNvSpPr/>
          <p:nvPr/>
        </p:nvSpPr>
        <p:spPr>
          <a:xfrm>
            <a:off x="922362" y="3257550"/>
            <a:ext cx="1804988" cy="223964"/>
          </a:xfrm>
          <a:prstGeom prst="rect">
            <a:avLst/>
          </a:prstGeom>
          <a:noFill/>
          <a:ln/>
        </p:spPr>
        <p:txBody>
          <a:bodyPr wrap="none" lIns="57150" tIns="28575" rIns="57150" bIns="28575" rtlCol="0" anchor="t"/>
          <a:lstStyle/>
          <a:p>
            <a:pPr algn="ctr">
              <a:lnSpc>
                <a:spcPts val="1777"/>
              </a:lnSpc>
            </a:pPr>
            <a:r>
              <a:rPr lang="en-US" sz="1600" b="1" dirty="0">
                <a:solidFill>
                  <a:srgbClr val="002060"/>
                </a:solidFill>
                <a:latin typeface="Georgia" pitchFamily="34" charset="0"/>
                <a:ea typeface="Georgia" pitchFamily="34" charset="-122"/>
                <a:cs typeface="Georgia" pitchFamily="34" charset="-120"/>
              </a:rPr>
              <a:t>Company Background</a:t>
            </a:r>
            <a:endParaRPr lang="en-US" sz="1600" b="1" dirty="0">
              <a:solidFill>
                <a:srgbClr val="002060"/>
              </a:solidFill>
            </a:endParaRPr>
          </a:p>
        </p:txBody>
      </p:sp>
      <p:sp>
        <p:nvSpPr>
          <p:cNvPr id="7" name="Text 3"/>
          <p:cNvSpPr/>
          <p:nvPr/>
        </p:nvSpPr>
        <p:spPr>
          <a:xfrm>
            <a:off x="520749" y="3712553"/>
            <a:ext cx="2608288" cy="744135"/>
          </a:xfrm>
          <a:prstGeom prst="rect">
            <a:avLst/>
          </a:prstGeom>
          <a:noFill/>
          <a:ln/>
        </p:spPr>
        <p:txBody>
          <a:bodyPr wrap="square" lIns="57150" tIns="28575" rIns="57150" bIns="28575" rtlCol="0" anchor="t"/>
          <a:lstStyle/>
          <a:p>
            <a:pPr algn="ctr">
              <a:lnSpc>
                <a:spcPts val="1968"/>
              </a:lnSpc>
            </a:pPr>
            <a:r>
              <a:rPr lang="en-US" sz="1400" dirty="0">
                <a:solidFill>
                  <a:srgbClr val="002060"/>
                </a:solidFill>
                <a:latin typeface="Cambria" pitchFamily="18" charset="0"/>
                <a:ea typeface="Cambria" pitchFamily="18" charset="0"/>
                <a:cs typeface="Lato" pitchFamily="34" charset="-120"/>
              </a:rPr>
              <a:t>Yes Bank Limited is an Indian multinational banking and financial services company headquartered in Mumbai.</a:t>
            </a:r>
            <a:endParaRPr lang="en-US" sz="1400" dirty="0">
              <a:solidFill>
                <a:srgbClr val="002060"/>
              </a:solidFill>
              <a:latin typeface="Cambria" pitchFamily="18" charset="0"/>
              <a:ea typeface="Cambria" pitchFamily="18" charset="0"/>
            </a:endParaRPr>
          </a:p>
        </p:txBody>
      </p:sp>
      <p:pic>
        <p:nvPicPr>
          <p:cNvPr id="8" name="Image 2" descr="preencoded.png"/>
          <p:cNvPicPr>
            <a:picLocks noChangeAspect="1"/>
          </p:cNvPicPr>
          <p:nvPr/>
        </p:nvPicPr>
        <p:blipFill>
          <a:blip r:embed="rId4"/>
          <a:stretch>
            <a:fillRect/>
          </a:stretch>
        </p:blipFill>
        <p:spPr>
          <a:xfrm>
            <a:off x="3585506" y="1160511"/>
            <a:ext cx="1893318" cy="1879397"/>
          </a:xfrm>
          <a:prstGeom prst="rect">
            <a:avLst/>
          </a:prstGeom>
        </p:spPr>
      </p:pic>
      <p:sp>
        <p:nvSpPr>
          <p:cNvPr id="9" name="Text 4"/>
          <p:cNvSpPr/>
          <p:nvPr/>
        </p:nvSpPr>
        <p:spPr>
          <a:xfrm>
            <a:off x="3679031" y="3262186"/>
            <a:ext cx="1785938" cy="223964"/>
          </a:xfrm>
          <a:prstGeom prst="rect">
            <a:avLst/>
          </a:prstGeom>
          <a:noFill/>
          <a:ln/>
        </p:spPr>
        <p:txBody>
          <a:bodyPr wrap="none" lIns="57150" tIns="28575" rIns="57150" bIns="28575" rtlCol="0" anchor="t"/>
          <a:lstStyle/>
          <a:p>
            <a:pPr algn="ctr">
              <a:lnSpc>
                <a:spcPts val="1777"/>
              </a:lnSpc>
            </a:pPr>
            <a:r>
              <a:rPr lang="en-US" sz="1600" b="1" dirty="0">
                <a:solidFill>
                  <a:srgbClr val="002060"/>
                </a:solidFill>
                <a:latin typeface="Georgia" pitchFamily="34" charset="0"/>
                <a:ea typeface="Georgia" pitchFamily="34" charset="-122"/>
                <a:cs typeface="Georgia" pitchFamily="34" charset="-120"/>
              </a:rPr>
              <a:t>Historical Stock Prices</a:t>
            </a:r>
            <a:endParaRPr lang="en-US" sz="1600" b="1" dirty="0">
              <a:solidFill>
                <a:srgbClr val="002060"/>
              </a:solidFill>
            </a:endParaRPr>
          </a:p>
        </p:txBody>
      </p:sp>
      <p:sp>
        <p:nvSpPr>
          <p:cNvPr id="10" name="Text 5"/>
          <p:cNvSpPr/>
          <p:nvPr/>
        </p:nvSpPr>
        <p:spPr>
          <a:xfrm>
            <a:off x="3267894" y="3712553"/>
            <a:ext cx="2608288" cy="744135"/>
          </a:xfrm>
          <a:prstGeom prst="rect">
            <a:avLst/>
          </a:prstGeom>
          <a:noFill/>
          <a:ln/>
        </p:spPr>
        <p:txBody>
          <a:bodyPr wrap="square" lIns="57150" tIns="28575" rIns="57150" bIns="28575" rtlCol="0" anchor="t"/>
          <a:lstStyle/>
          <a:p>
            <a:pPr algn="ctr">
              <a:lnSpc>
                <a:spcPts val="1968"/>
              </a:lnSpc>
            </a:pPr>
            <a:r>
              <a:rPr lang="en-US" sz="1400" dirty="0">
                <a:solidFill>
                  <a:srgbClr val="002060"/>
                </a:solidFill>
                <a:latin typeface="Cambria" pitchFamily="18" charset="0"/>
                <a:ea typeface="Cambria" pitchFamily="18" charset="0"/>
                <a:cs typeface="Lato" pitchFamily="34" charset="-120"/>
              </a:rPr>
              <a:t>Analyze Yes Bank's stock price trends over the past decade to identify key patterns and insights.</a:t>
            </a:r>
            <a:endParaRPr lang="en-US" sz="1400" dirty="0">
              <a:solidFill>
                <a:srgbClr val="002060"/>
              </a:solidFill>
              <a:latin typeface="Cambria" pitchFamily="18" charset="0"/>
              <a:ea typeface="Cambria" pitchFamily="18" charset="0"/>
            </a:endParaRPr>
          </a:p>
        </p:txBody>
      </p:sp>
      <p:pic>
        <p:nvPicPr>
          <p:cNvPr id="11" name="Image 3" descr="preencoded.png"/>
          <p:cNvPicPr>
            <a:picLocks noChangeAspect="1"/>
          </p:cNvPicPr>
          <p:nvPr/>
        </p:nvPicPr>
        <p:blipFill>
          <a:blip r:embed="rId5"/>
          <a:stretch>
            <a:fillRect/>
          </a:stretch>
        </p:blipFill>
        <p:spPr>
          <a:xfrm>
            <a:off x="6248400" y="1247823"/>
            <a:ext cx="1973465" cy="1807675"/>
          </a:xfrm>
          <a:prstGeom prst="rect">
            <a:avLst/>
          </a:prstGeom>
        </p:spPr>
      </p:pic>
      <p:sp>
        <p:nvSpPr>
          <p:cNvPr id="12" name="Text 6"/>
          <p:cNvSpPr/>
          <p:nvPr/>
        </p:nvSpPr>
        <p:spPr>
          <a:xfrm>
            <a:off x="6624790" y="3257550"/>
            <a:ext cx="1388715" cy="223964"/>
          </a:xfrm>
          <a:prstGeom prst="rect">
            <a:avLst/>
          </a:prstGeom>
          <a:noFill/>
          <a:ln/>
        </p:spPr>
        <p:txBody>
          <a:bodyPr wrap="none" lIns="57150" tIns="28575" rIns="57150" bIns="28575" rtlCol="0" anchor="t"/>
          <a:lstStyle/>
          <a:p>
            <a:pPr algn="ctr">
              <a:lnSpc>
                <a:spcPts val="1777"/>
              </a:lnSpc>
            </a:pPr>
            <a:r>
              <a:rPr lang="en-US" sz="1600" b="1" dirty="0">
                <a:solidFill>
                  <a:srgbClr val="002060"/>
                </a:solidFill>
                <a:latin typeface="Georgia" pitchFamily="34" charset="0"/>
                <a:ea typeface="Georgia" pitchFamily="34" charset="-122"/>
                <a:cs typeface="Georgia" pitchFamily="34" charset="-120"/>
              </a:rPr>
              <a:t>Market Volatility</a:t>
            </a:r>
            <a:endParaRPr lang="en-US" sz="1600" b="1" dirty="0">
              <a:solidFill>
                <a:srgbClr val="002060"/>
              </a:solidFill>
            </a:endParaRPr>
          </a:p>
        </p:txBody>
      </p:sp>
      <p:sp>
        <p:nvSpPr>
          <p:cNvPr id="13" name="Text 7"/>
          <p:cNvSpPr/>
          <p:nvPr/>
        </p:nvSpPr>
        <p:spPr>
          <a:xfrm>
            <a:off x="6015037" y="3712553"/>
            <a:ext cx="2608288" cy="744135"/>
          </a:xfrm>
          <a:prstGeom prst="rect">
            <a:avLst/>
          </a:prstGeom>
          <a:noFill/>
          <a:ln/>
        </p:spPr>
        <p:txBody>
          <a:bodyPr wrap="square" lIns="57150" tIns="28575" rIns="57150" bIns="28575" rtlCol="0" anchor="t"/>
          <a:lstStyle/>
          <a:p>
            <a:pPr algn="ctr">
              <a:lnSpc>
                <a:spcPts val="1968"/>
              </a:lnSpc>
            </a:pPr>
            <a:r>
              <a:rPr lang="en-US" sz="1400" dirty="0">
                <a:solidFill>
                  <a:srgbClr val="002060"/>
                </a:solidFill>
                <a:latin typeface="Cambria" pitchFamily="18" charset="0"/>
                <a:ea typeface="Cambria" pitchFamily="18" charset="0"/>
                <a:cs typeface="Lato" pitchFamily="34" charset="-120"/>
              </a:rPr>
              <a:t>Market volatility can cause Yes Bank's stock price to fluctuate significantly, as seen during the 2008 financial crisis</a:t>
            </a:r>
            <a:r>
              <a:rPr lang="en-US" sz="1400" dirty="0">
                <a:solidFill>
                  <a:srgbClr val="002060"/>
                </a:solidFill>
                <a:latin typeface="Lato" pitchFamily="34" charset="0"/>
                <a:ea typeface="Lato" pitchFamily="34" charset="-122"/>
                <a:cs typeface="Lato" pitchFamily="34" charset="-120"/>
              </a:rPr>
              <a:t>.</a:t>
            </a:r>
            <a:endParaRPr lang="en-US" sz="1400" dirty="0">
              <a:solidFill>
                <a:srgbClr val="002060"/>
              </a:solidFill>
            </a:endParaRPr>
          </a:p>
        </p:txBody>
      </p:sp>
      <p:grpSp>
        <p:nvGrpSpPr>
          <p:cNvPr id="17" name="object 3"/>
          <p:cNvGrpSpPr/>
          <p:nvPr/>
        </p:nvGrpSpPr>
        <p:grpSpPr>
          <a:xfrm>
            <a:off x="0" y="913289"/>
            <a:ext cx="9145270" cy="88900"/>
            <a:chOff x="0" y="991801"/>
            <a:chExt cx="9145270" cy="88900"/>
          </a:xfrm>
        </p:grpSpPr>
        <p:pic>
          <p:nvPicPr>
            <p:cNvPr id="18" name="object 4"/>
            <p:cNvPicPr/>
            <p:nvPr/>
          </p:nvPicPr>
          <p:blipFill>
            <a:blip r:embed="rId6" cstate="print"/>
            <a:stretch>
              <a:fillRect/>
            </a:stretch>
          </p:blipFill>
          <p:spPr>
            <a:xfrm>
              <a:off x="0" y="991801"/>
              <a:ext cx="9143999" cy="88847"/>
            </a:xfrm>
            <a:prstGeom prst="rect">
              <a:avLst/>
            </a:prstGeom>
          </p:spPr>
        </p:pic>
        <p:sp>
          <p:nvSpPr>
            <p:cNvPr id="19" name="object 5"/>
            <p:cNvSpPr/>
            <p:nvPr/>
          </p:nvSpPr>
          <p:spPr>
            <a:xfrm>
              <a:off x="761" y="1018793"/>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4068" y="57150"/>
            <a:ext cx="573732" cy="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10965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43461" y="418984"/>
            <a:ext cx="7529513" cy="448003"/>
          </a:xfrm>
          <a:prstGeom prst="rect">
            <a:avLst/>
          </a:prstGeom>
          <a:noFill/>
          <a:ln/>
        </p:spPr>
        <p:txBody>
          <a:bodyPr wrap="none" lIns="57150" tIns="28575" rIns="57150" bIns="28575" rtlCol="0" anchor="t"/>
          <a:lstStyle/>
          <a:p>
            <a:pPr>
              <a:lnSpc>
                <a:spcPts val="3554"/>
              </a:lnSpc>
            </a:pPr>
            <a:r>
              <a:rPr lang="en-US" sz="2700" b="1" dirty="0">
                <a:solidFill>
                  <a:srgbClr val="C00000"/>
                </a:solidFill>
                <a:latin typeface="Georgia" pitchFamily="34" charset="0"/>
                <a:ea typeface="Georgia" pitchFamily="34" charset="-122"/>
                <a:cs typeface="Georgia" pitchFamily="34" charset="-120"/>
              </a:rPr>
              <a:t>Current Market Trends Affecting the Stock Price</a:t>
            </a:r>
            <a:endParaRPr lang="en-US" sz="2700" b="1" dirty="0">
              <a:solidFill>
                <a:srgbClr val="C00000"/>
              </a:solidFill>
            </a:endParaRPr>
          </a:p>
        </p:txBody>
      </p:sp>
      <p:sp>
        <p:nvSpPr>
          <p:cNvPr id="5" name="Shape 2"/>
          <p:cNvSpPr/>
          <p:nvPr/>
        </p:nvSpPr>
        <p:spPr>
          <a:xfrm>
            <a:off x="4558159" y="1305673"/>
            <a:ext cx="27756" cy="3245564"/>
          </a:xfrm>
          <a:prstGeom prst="rect">
            <a:avLst/>
          </a:prstGeom>
          <a:solidFill>
            <a:srgbClr val="D1D1C7"/>
          </a:solidFill>
          <a:ln/>
        </p:spPr>
      </p:sp>
      <p:sp>
        <p:nvSpPr>
          <p:cNvPr id="6" name="Shape 3"/>
          <p:cNvSpPr/>
          <p:nvPr/>
        </p:nvSpPr>
        <p:spPr>
          <a:xfrm>
            <a:off x="4728233" y="1576137"/>
            <a:ext cx="485998" cy="27553"/>
          </a:xfrm>
          <a:prstGeom prst="rect">
            <a:avLst/>
          </a:prstGeom>
          <a:solidFill>
            <a:srgbClr val="D1D1C7"/>
          </a:solidFill>
          <a:ln/>
        </p:spPr>
      </p:sp>
      <p:sp>
        <p:nvSpPr>
          <p:cNvPr id="7" name="Shape 4"/>
          <p:cNvSpPr/>
          <p:nvPr/>
        </p:nvSpPr>
        <p:spPr>
          <a:xfrm>
            <a:off x="4415768" y="1434866"/>
            <a:ext cx="312464" cy="310167"/>
          </a:xfrm>
          <a:prstGeom prst="roundRect">
            <a:avLst>
              <a:gd name="adj" fmla="val 11055"/>
            </a:avLst>
          </a:prstGeom>
          <a:solidFill>
            <a:srgbClr val="E8E8E3"/>
          </a:solidFill>
          <a:ln w="7620">
            <a:solidFill>
              <a:srgbClr val="D1D1C7"/>
            </a:solidFill>
            <a:prstDash val="solid"/>
          </a:ln>
        </p:spPr>
      </p:sp>
      <p:sp>
        <p:nvSpPr>
          <p:cNvPr id="8" name="Text 5"/>
          <p:cNvSpPr/>
          <p:nvPr/>
        </p:nvSpPr>
        <p:spPr>
          <a:xfrm>
            <a:off x="4514813" y="1455547"/>
            <a:ext cx="114300" cy="268728"/>
          </a:xfrm>
          <a:prstGeom prst="rect">
            <a:avLst/>
          </a:prstGeom>
          <a:noFill/>
          <a:ln/>
        </p:spPr>
        <p:txBody>
          <a:bodyPr wrap="none" lIns="57150" tIns="28575" rIns="57150" bIns="28575" rtlCol="0" anchor="t"/>
          <a:lstStyle/>
          <a:p>
            <a:pPr algn="ctr">
              <a:lnSpc>
                <a:spcPts val="2132"/>
              </a:lnSpc>
            </a:pPr>
            <a:r>
              <a:rPr lang="en-US" sz="1700" dirty="0">
                <a:solidFill>
                  <a:srgbClr val="002060"/>
                </a:solidFill>
                <a:latin typeface="Cambria" pitchFamily="18" charset="0"/>
                <a:ea typeface="Cambria" pitchFamily="18" charset="0"/>
                <a:cs typeface="Georgia" pitchFamily="34" charset="-120"/>
              </a:rPr>
              <a:t>1</a:t>
            </a:r>
            <a:endParaRPr lang="en-US" sz="1700" dirty="0">
              <a:solidFill>
                <a:srgbClr val="002060"/>
              </a:solidFill>
              <a:latin typeface="Cambria" pitchFamily="18" charset="0"/>
              <a:ea typeface="Cambria" pitchFamily="18" charset="0"/>
            </a:endParaRPr>
          </a:p>
        </p:txBody>
      </p:sp>
      <p:sp>
        <p:nvSpPr>
          <p:cNvPr id="9" name="Text 6"/>
          <p:cNvSpPr/>
          <p:nvPr/>
        </p:nvSpPr>
        <p:spPr>
          <a:xfrm>
            <a:off x="5335790" y="1443508"/>
            <a:ext cx="1604963" cy="223964"/>
          </a:xfrm>
          <a:prstGeom prst="rect">
            <a:avLst/>
          </a:prstGeom>
          <a:noFill/>
          <a:ln/>
        </p:spPr>
        <p:txBody>
          <a:bodyPr wrap="none" lIns="57150" tIns="28575" rIns="57150" bIns="28575" rtlCol="0" anchor="t"/>
          <a:lstStyle/>
          <a:p>
            <a:pPr>
              <a:lnSpc>
                <a:spcPts val="1777"/>
              </a:lnSpc>
            </a:pPr>
            <a:r>
              <a:rPr lang="en-US" sz="1700" b="1" dirty="0">
                <a:solidFill>
                  <a:srgbClr val="002060"/>
                </a:solidFill>
                <a:latin typeface="Cambria" pitchFamily="18" charset="0"/>
                <a:ea typeface="Cambria" pitchFamily="18" charset="0"/>
                <a:cs typeface="Georgia" pitchFamily="34" charset="-120"/>
              </a:rPr>
              <a:t>COVID-19 Pandemic</a:t>
            </a:r>
            <a:endParaRPr lang="en-US" sz="1700" b="1" dirty="0">
              <a:solidFill>
                <a:srgbClr val="002060"/>
              </a:solidFill>
              <a:latin typeface="Cambria" pitchFamily="18" charset="0"/>
              <a:ea typeface="Cambria" pitchFamily="18" charset="0"/>
            </a:endParaRPr>
          </a:p>
        </p:txBody>
      </p:sp>
      <p:sp>
        <p:nvSpPr>
          <p:cNvPr id="10" name="Text 7"/>
          <p:cNvSpPr/>
          <p:nvPr/>
        </p:nvSpPr>
        <p:spPr>
          <a:xfrm>
            <a:off x="5335786" y="1791496"/>
            <a:ext cx="3579613" cy="992180"/>
          </a:xfrm>
          <a:prstGeom prst="rect">
            <a:avLst/>
          </a:prstGeom>
          <a:noFill/>
          <a:ln/>
        </p:spPr>
        <p:txBody>
          <a:bodyPr wrap="square" lIns="57150" tIns="28575" rIns="57150" bIns="28575" rtlCol="0" anchor="t"/>
          <a:lstStyle/>
          <a:p>
            <a:pPr>
              <a:lnSpc>
                <a:spcPts val="1968"/>
              </a:lnSpc>
            </a:pPr>
            <a:r>
              <a:rPr lang="en-US" sz="1700" dirty="0">
                <a:solidFill>
                  <a:srgbClr val="002060"/>
                </a:solidFill>
                <a:latin typeface="Cambria" pitchFamily="18" charset="0"/>
                <a:ea typeface="Cambria" pitchFamily="18" charset="0"/>
                <a:cs typeface="Lato" pitchFamily="34" charset="-120"/>
              </a:rPr>
              <a:t>Yes Bank's stock price has been impacted by the economic fallout from the pandemic, but recent government stimulus measures have helped stabilize the stock price.</a:t>
            </a:r>
            <a:endParaRPr lang="en-US" sz="1700" dirty="0">
              <a:solidFill>
                <a:srgbClr val="002060"/>
              </a:solidFill>
              <a:latin typeface="Cambria" pitchFamily="18" charset="0"/>
              <a:ea typeface="Cambria" pitchFamily="18" charset="0"/>
            </a:endParaRPr>
          </a:p>
        </p:txBody>
      </p:sp>
      <p:sp>
        <p:nvSpPr>
          <p:cNvPr id="11" name="Shape 8"/>
          <p:cNvSpPr/>
          <p:nvPr/>
        </p:nvSpPr>
        <p:spPr>
          <a:xfrm>
            <a:off x="3929770" y="2265315"/>
            <a:ext cx="485998" cy="27553"/>
          </a:xfrm>
          <a:prstGeom prst="rect">
            <a:avLst/>
          </a:prstGeom>
          <a:solidFill>
            <a:srgbClr val="D1D1C7"/>
          </a:solidFill>
          <a:ln/>
        </p:spPr>
      </p:sp>
      <p:sp>
        <p:nvSpPr>
          <p:cNvPr id="12" name="Shape 9"/>
          <p:cNvSpPr/>
          <p:nvPr/>
        </p:nvSpPr>
        <p:spPr>
          <a:xfrm>
            <a:off x="4415768" y="2124044"/>
            <a:ext cx="312464" cy="310167"/>
          </a:xfrm>
          <a:prstGeom prst="roundRect">
            <a:avLst>
              <a:gd name="adj" fmla="val 11055"/>
            </a:avLst>
          </a:prstGeom>
          <a:solidFill>
            <a:srgbClr val="E8E8E3"/>
          </a:solidFill>
          <a:ln w="7620">
            <a:solidFill>
              <a:srgbClr val="D1D1C7"/>
            </a:solidFill>
            <a:prstDash val="solid"/>
          </a:ln>
        </p:spPr>
      </p:sp>
      <p:sp>
        <p:nvSpPr>
          <p:cNvPr id="13" name="Text 10"/>
          <p:cNvSpPr/>
          <p:nvPr/>
        </p:nvSpPr>
        <p:spPr>
          <a:xfrm>
            <a:off x="4514813" y="2144725"/>
            <a:ext cx="114300" cy="268728"/>
          </a:xfrm>
          <a:prstGeom prst="rect">
            <a:avLst/>
          </a:prstGeom>
          <a:noFill/>
          <a:ln/>
        </p:spPr>
        <p:txBody>
          <a:bodyPr wrap="none" lIns="57150" tIns="28575" rIns="57150" bIns="28575" rtlCol="0" anchor="t"/>
          <a:lstStyle/>
          <a:p>
            <a:pPr algn="ctr">
              <a:lnSpc>
                <a:spcPts val="2132"/>
              </a:lnSpc>
            </a:pPr>
            <a:r>
              <a:rPr lang="en-US" sz="1700" dirty="0">
                <a:solidFill>
                  <a:srgbClr val="002060"/>
                </a:solidFill>
                <a:latin typeface="Cambria" pitchFamily="18" charset="0"/>
                <a:ea typeface="Cambria" pitchFamily="18" charset="0"/>
                <a:cs typeface="Georgia" pitchFamily="34" charset="-120"/>
              </a:rPr>
              <a:t>2</a:t>
            </a:r>
            <a:endParaRPr lang="en-US" sz="1700" dirty="0">
              <a:solidFill>
                <a:srgbClr val="002060"/>
              </a:solidFill>
              <a:latin typeface="Cambria" pitchFamily="18" charset="0"/>
              <a:ea typeface="Cambria" pitchFamily="18" charset="0"/>
            </a:endParaRPr>
          </a:p>
        </p:txBody>
      </p:sp>
      <p:sp>
        <p:nvSpPr>
          <p:cNvPr id="15" name="Text 12"/>
          <p:cNvSpPr/>
          <p:nvPr/>
        </p:nvSpPr>
        <p:spPr>
          <a:xfrm>
            <a:off x="885305" y="2494613"/>
            <a:ext cx="3287464" cy="992180"/>
          </a:xfrm>
          <a:prstGeom prst="rect">
            <a:avLst/>
          </a:prstGeom>
          <a:noFill/>
          <a:ln/>
        </p:spPr>
        <p:txBody>
          <a:bodyPr wrap="square" lIns="57150" tIns="28575" rIns="57150" bIns="28575" rtlCol="0" anchor="t"/>
          <a:lstStyle/>
          <a:p>
            <a:pPr algn="just">
              <a:lnSpc>
                <a:spcPts val="1968"/>
              </a:lnSpc>
            </a:pPr>
            <a:r>
              <a:rPr lang="en-GB" sz="1700" spc="-5" dirty="0">
                <a:solidFill>
                  <a:srgbClr val="002060"/>
                </a:solidFill>
                <a:latin typeface="Cambria" pitchFamily="18" charset="0"/>
                <a:ea typeface="Cambria" pitchFamily="18" charset="0"/>
                <a:cs typeface="Microsoft Sans Serif"/>
              </a:rPr>
              <a:t>It </a:t>
            </a:r>
            <a:r>
              <a:rPr lang="en-GB" sz="1700" spc="5" dirty="0">
                <a:solidFill>
                  <a:srgbClr val="002060"/>
                </a:solidFill>
                <a:latin typeface="Cambria" pitchFamily="18" charset="0"/>
                <a:ea typeface="Cambria" pitchFamily="18" charset="0"/>
                <a:cs typeface="Microsoft Sans Serif"/>
              </a:rPr>
              <a:t>has </a:t>
            </a:r>
            <a:r>
              <a:rPr lang="en-GB" sz="1700" dirty="0">
                <a:solidFill>
                  <a:srgbClr val="002060"/>
                </a:solidFill>
                <a:latin typeface="Cambria" pitchFamily="18" charset="0"/>
                <a:ea typeface="Cambria" pitchFamily="18" charset="0"/>
                <a:cs typeface="Microsoft Sans Serif"/>
              </a:rPr>
              <a:t>been </a:t>
            </a:r>
            <a:r>
              <a:rPr lang="en-GB" sz="1700" spc="-10" dirty="0">
                <a:solidFill>
                  <a:srgbClr val="002060"/>
                </a:solidFill>
                <a:latin typeface="Cambria" pitchFamily="18" charset="0"/>
                <a:ea typeface="Cambria" pitchFamily="18" charset="0"/>
                <a:cs typeface="Microsoft Sans Serif"/>
              </a:rPr>
              <a:t>in </a:t>
            </a:r>
            <a:r>
              <a:rPr lang="en-GB" sz="1700" dirty="0">
                <a:solidFill>
                  <a:srgbClr val="002060"/>
                </a:solidFill>
                <a:latin typeface="Cambria" pitchFamily="18" charset="0"/>
                <a:ea typeface="Cambria" pitchFamily="18" charset="0"/>
                <a:cs typeface="Microsoft Sans Serif"/>
              </a:rPr>
              <a:t>the headlines since </a:t>
            </a:r>
            <a:r>
              <a:rPr lang="en-GB" sz="1700" spc="5" dirty="0">
                <a:solidFill>
                  <a:srgbClr val="002060"/>
                </a:solidFill>
                <a:latin typeface="Cambria" pitchFamily="18" charset="0"/>
                <a:ea typeface="Cambria" pitchFamily="18" charset="0"/>
                <a:cs typeface="Microsoft Sans Serif"/>
              </a:rPr>
              <a:t> </a:t>
            </a:r>
            <a:r>
              <a:rPr lang="en-GB" sz="1700" dirty="0">
                <a:solidFill>
                  <a:srgbClr val="002060"/>
                </a:solidFill>
                <a:latin typeface="Cambria" pitchFamily="18" charset="0"/>
                <a:ea typeface="Cambria" pitchFamily="18" charset="0"/>
                <a:cs typeface="Microsoft Sans Serif"/>
              </a:rPr>
              <a:t>2018</a:t>
            </a:r>
            <a:r>
              <a:rPr lang="en-GB" sz="1700" spc="5" dirty="0">
                <a:solidFill>
                  <a:srgbClr val="002060"/>
                </a:solidFill>
                <a:latin typeface="Cambria" pitchFamily="18" charset="0"/>
                <a:ea typeface="Cambria" pitchFamily="18" charset="0"/>
                <a:cs typeface="Microsoft Sans Serif"/>
              </a:rPr>
              <a:t> as </a:t>
            </a:r>
            <a:r>
              <a:rPr lang="en-GB" sz="1700" spc="10" dirty="0">
                <a:solidFill>
                  <a:srgbClr val="002060"/>
                </a:solidFill>
                <a:latin typeface="Cambria" pitchFamily="18" charset="0"/>
                <a:ea typeface="Cambria" pitchFamily="18" charset="0"/>
                <a:cs typeface="Microsoft Sans Serif"/>
              </a:rPr>
              <a:t>a </a:t>
            </a:r>
            <a:r>
              <a:rPr lang="en-GB" sz="1700" spc="-5" dirty="0">
                <a:solidFill>
                  <a:srgbClr val="002060"/>
                </a:solidFill>
                <a:latin typeface="Cambria" pitchFamily="18" charset="0"/>
                <a:ea typeface="Cambria" pitchFamily="18" charset="0"/>
                <a:cs typeface="Microsoft Sans Serif"/>
              </a:rPr>
              <a:t>result </a:t>
            </a:r>
            <a:r>
              <a:rPr lang="en-GB" sz="1700" dirty="0">
                <a:solidFill>
                  <a:srgbClr val="002060"/>
                </a:solidFill>
                <a:latin typeface="Cambria" pitchFamily="18" charset="0"/>
                <a:ea typeface="Cambria" pitchFamily="18" charset="0"/>
                <a:cs typeface="Microsoft Sans Serif"/>
              </a:rPr>
              <a:t>of </a:t>
            </a:r>
            <a:r>
              <a:rPr lang="en-GB" sz="1700" spc="10" dirty="0">
                <a:solidFill>
                  <a:srgbClr val="002060"/>
                </a:solidFill>
                <a:latin typeface="Cambria" pitchFamily="18" charset="0"/>
                <a:ea typeface="Cambria" pitchFamily="18" charset="0"/>
                <a:cs typeface="Microsoft Sans Serif"/>
              </a:rPr>
              <a:t>the </a:t>
            </a:r>
            <a:r>
              <a:rPr lang="en-GB" sz="1700" spc="5" dirty="0" err="1">
                <a:solidFill>
                  <a:srgbClr val="002060"/>
                </a:solidFill>
                <a:latin typeface="Cambria" pitchFamily="18" charset="0"/>
                <a:ea typeface="Cambria" pitchFamily="18" charset="0"/>
                <a:cs typeface="Microsoft Sans Serif"/>
              </a:rPr>
              <a:t>Rana</a:t>
            </a:r>
            <a:r>
              <a:rPr lang="en-GB" sz="1700" spc="5" dirty="0">
                <a:solidFill>
                  <a:srgbClr val="002060"/>
                </a:solidFill>
                <a:latin typeface="Cambria" pitchFamily="18" charset="0"/>
                <a:ea typeface="Cambria" pitchFamily="18" charset="0"/>
                <a:cs typeface="Microsoft Sans Serif"/>
              </a:rPr>
              <a:t> </a:t>
            </a:r>
            <a:r>
              <a:rPr lang="en-GB" sz="1700" dirty="0" err="1">
                <a:solidFill>
                  <a:srgbClr val="002060"/>
                </a:solidFill>
                <a:latin typeface="Cambria" pitchFamily="18" charset="0"/>
                <a:ea typeface="Cambria" pitchFamily="18" charset="0"/>
                <a:cs typeface="Microsoft Sans Serif"/>
              </a:rPr>
              <a:t>kapoor</a:t>
            </a:r>
            <a:r>
              <a:rPr lang="en-GB" sz="1700" dirty="0">
                <a:solidFill>
                  <a:srgbClr val="002060"/>
                </a:solidFill>
                <a:latin typeface="Cambria" pitchFamily="18" charset="0"/>
                <a:ea typeface="Cambria" pitchFamily="18" charset="0"/>
                <a:cs typeface="Microsoft Sans Serif"/>
              </a:rPr>
              <a:t> fraud case. </a:t>
            </a:r>
            <a:r>
              <a:rPr lang="en-GB" sz="1700" spc="5" dirty="0">
                <a:solidFill>
                  <a:srgbClr val="002060"/>
                </a:solidFill>
                <a:latin typeface="Cambria" pitchFamily="18" charset="0"/>
                <a:ea typeface="Cambria" pitchFamily="18" charset="0"/>
                <a:cs typeface="Microsoft Sans Serif"/>
              </a:rPr>
              <a:t>Due </a:t>
            </a:r>
            <a:r>
              <a:rPr lang="en-GB" sz="1700" dirty="0">
                <a:solidFill>
                  <a:srgbClr val="002060"/>
                </a:solidFill>
                <a:latin typeface="Cambria" pitchFamily="18" charset="0"/>
                <a:ea typeface="Cambria" pitchFamily="18" charset="0"/>
                <a:cs typeface="Microsoft Sans Serif"/>
              </a:rPr>
              <a:t>to </a:t>
            </a:r>
            <a:r>
              <a:rPr lang="en-GB" sz="1700" spc="-5" dirty="0">
                <a:solidFill>
                  <a:srgbClr val="002060"/>
                </a:solidFill>
                <a:latin typeface="Cambria" pitchFamily="18" charset="0"/>
                <a:ea typeface="Cambria" pitchFamily="18" charset="0"/>
                <a:cs typeface="Microsoft Sans Serif"/>
              </a:rPr>
              <a:t>this, </a:t>
            </a:r>
            <a:r>
              <a:rPr lang="en-GB" sz="1700" spc="-15" dirty="0">
                <a:solidFill>
                  <a:srgbClr val="002060"/>
                </a:solidFill>
                <a:latin typeface="Cambria" pitchFamily="18" charset="0"/>
                <a:ea typeface="Cambria" pitchFamily="18" charset="0"/>
                <a:cs typeface="Microsoft Sans Serif"/>
              </a:rPr>
              <a:t>it </a:t>
            </a:r>
            <a:r>
              <a:rPr lang="en-GB" sz="1700" spc="5" dirty="0">
                <a:solidFill>
                  <a:srgbClr val="002060"/>
                </a:solidFill>
                <a:latin typeface="Cambria" pitchFamily="18" charset="0"/>
                <a:ea typeface="Cambria" pitchFamily="18" charset="0"/>
                <a:cs typeface="Microsoft Sans Serif"/>
              </a:rPr>
              <a:t>was </a:t>
            </a:r>
            <a:r>
              <a:rPr lang="en-GB" sz="1700" spc="-10" dirty="0">
                <a:solidFill>
                  <a:srgbClr val="002060"/>
                </a:solidFill>
                <a:latin typeface="Cambria" pitchFamily="18" charset="0"/>
                <a:ea typeface="Cambria" pitchFamily="18" charset="0"/>
                <a:cs typeface="Microsoft Sans Serif"/>
              </a:rPr>
              <a:t>interesting </a:t>
            </a:r>
            <a:r>
              <a:rPr lang="en-GB" sz="1700" spc="5" dirty="0">
                <a:solidFill>
                  <a:srgbClr val="002060"/>
                </a:solidFill>
                <a:latin typeface="Cambria" pitchFamily="18" charset="0"/>
                <a:ea typeface="Cambria" pitchFamily="18" charset="0"/>
                <a:cs typeface="Microsoft Sans Serif"/>
              </a:rPr>
              <a:t>to </a:t>
            </a:r>
            <a:r>
              <a:rPr lang="en-GB" sz="1700" dirty="0">
                <a:solidFill>
                  <a:srgbClr val="002060"/>
                </a:solidFill>
                <a:latin typeface="Cambria" pitchFamily="18" charset="0"/>
                <a:ea typeface="Cambria" pitchFamily="18" charset="0"/>
                <a:cs typeface="Microsoft Sans Serif"/>
              </a:rPr>
              <a:t>observe how </a:t>
            </a:r>
            <a:r>
              <a:rPr lang="en-GB" sz="1700" spc="-15" dirty="0">
                <a:solidFill>
                  <a:srgbClr val="002060"/>
                </a:solidFill>
                <a:latin typeface="Cambria" pitchFamily="18" charset="0"/>
                <a:ea typeface="Cambria" pitchFamily="18" charset="0"/>
                <a:cs typeface="Microsoft Sans Serif"/>
              </a:rPr>
              <a:t>it </a:t>
            </a:r>
            <a:r>
              <a:rPr lang="en-GB" sz="1700" spc="-10" dirty="0">
                <a:solidFill>
                  <a:srgbClr val="002060"/>
                </a:solidFill>
                <a:latin typeface="Cambria" pitchFamily="18" charset="0"/>
                <a:ea typeface="Cambria" pitchFamily="18" charset="0"/>
                <a:cs typeface="Microsoft Sans Serif"/>
              </a:rPr>
              <a:t> affected </a:t>
            </a:r>
            <a:r>
              <a:rPr lang="en-GB" sz="1700" dirty="0">
                <a:solidFill>
                  <a:srgbClr val="002060"/>
                </a:solidFill>
                <a:latin typeface="Cambria" pitchFamily="18" charset="0"/>
                <a:ea typeface="Cambria" pitchFamily="18" charset="0"/>
                <a:cs typeface="Microsoft Sans Serif"/>
              </a:rPr>
              <a:t>the</a:t>
            </a:r>
            <a:r>
              <a:rPr lang="en-GB" sz="1700" spc="5" dirty="0">
                <a:solidFill>
                  <a:srgbClr val="002060"/>
                </a:solidFill>
                <a:latin typeface="Cambria" pitchFamily="18" charset="0"/>
                <a:ea typeface="Cambria" pitchFamily="18" charset="0"/>
                <a:cs typeface="Microsoft Sans Serif"/>
              </a:rPr>
              <a:t> </a:t>
            </a:r>
            <a:r>
              <a:rPr lang="en-GB" sz="1700" dirty="0">
                <a:solidFill>
                  <a:srgbClr val="002060"/>
                </a:solidFill>
                <a:latin typeface="Cambria" pitchFamily="18" charset="0"/>
                <a:ea typeface="Cambria" pitchFamily="18" charset="0"/>
                <a:cs typeface="Microsoft Sans Serif"/>
              </a:rPr>
              <a:t>company's stock prices</a:t>
            </a:r>
            <a:r>
              <a:rPr lang="en-US" sz="1700" dirty="0" smtClean="0">
                <a:solidFill>
                  <a:srgbClr val="002060"/>
                </a:solidFill>
                <a:latin typeface="Cambria" pitchFamily="18" charset="0"/>
                <a:ea typeface="Cambria" pitchFamily="18" charset="0"/>
                <a:cs typeface="Lato" pitchFamily="34" charset="-120"/>
              </a:rPr>
              <a:t>.</a:t>
            </a:r>
            <a:endParaRPr lang="en-US" sz="1700" dirty="0">
              <a:solidFill>
                <a:srgbClr val="002060"/>
              </a:solidFill>
              <a:latin typeface="Cambria" pitchFamily="18" charset="0"/>
              <a:ea typeface="Cambria" pitchFamily="18" charset="0"/>
            </a:endParaRPr>
          </a:p>
        </p:txBody>
      </p:sp>
      <p:sp>
        <p:nvSpPr>
          <p:cNvPr id="16" name="Shape 13"/>
          <p:cNvSpPr/>
          <p:nvPr/>
        </p:nvSpPr>
        <p:spPr>
          <a:xfrm>
            <a:off x="4728233" y="3329811"/>
            <a:ext cx="485998" cy="27553"/>
          </a:xfrm>
          <a:prstGeom prst="rect">
            <a:avLst/>
          </a:prstGeom>
          <a:solidFill>
            <a:srgbClr val="D1D1C7"/>
          </a:solidFill>
          <a:ln/>
        </p:spPr>
      </p:sp>
      <p:sp>
        <p:nvSpPr>
          <p:cNvPr id="17" name="Shape 14"/>
          <p:cNvSpPr/>
          <p:nvPr/>
        </p:nvSpPr>
        <p:spPr>
          <a:xfrm>
            <a:off x="4415768" y="3188540"/>
            <a:ext cx="312464" cy="310167"/>
          </a:xfrm>
          <a:prstGeom prst="roundRect">
            <a:avLst>
              <a:gd name="adj" fmla="val 11055"/>
            </a:avLst>
          </a:prstGeom>
          <a:solidFill>
            <a:srgbClr val="E8E8E3"/>
          </a:solidFill>
          <a:ln w="7620">
            <a:solidFill>
              <a:srgbClr val="D1D1C7"/>
            </a:solidFill>
            <a:prstDash val="solid"/>
          </a:ln>
        </p:spPr>
      </p:sp>
      <p:sp>
        <p:nvSpPr>
          <p:cNvPr id="18" name="Text 15"/>
          <p:cNvSpPr/>
          <p:nvPr/>
        </p:nvSpPr>
        <p:spPr>
          <a:xfrm>
            <a:off x="4514813" y="3209221"/>
            <a:ext cx="114300" cy="268728"/>
          </a:xfrm>
          <a:prstGeom prst="rect">
            <a:avLst/>
          </a:prstGeom>
          <a:noFill/>
          <a:ln/>
        </p:spPr>
        <p:txBody>
          <a:bodyPr wrap="none" lIns="57150" tIns="28575" rIns="57150" bIns="28575" rtlCol="0" anchor="t"/>
          <a:lstStyle/>
          <a:p>
            <a:pPr algn="ctr">
              <a:lnSpc>
                <a:spcPts val="2132"/>
              </a:lnSpc>
            </a:pPr>
            <a:r>
              <a:rPr lang="en-US" sz="1700" dirty="0">
                <a:solidFill>
                  <a:srgbClr val="002060"/>
                </a:solidFill>
                <a:latin typeface="Cambria" pitchFamily="18" charset="0"/>
                <a:ea typeface="Cambria" pitchFamily="18" charset="0"/>
                <a:cs typeface="Georgia" pitchFamily="34" charset="-120"/>
              </a:rPr>
              <a:t>3</a:t>
            </a:r>
            <a:endParaRPr lang="en-US" sz="1700" dirty="0">
              <a:solidFill>
                <a:srgbClr val="002060"/>
              </a:solidFill>
              <a:latin typeface="Cambria" pitchFamily="18" charset="0"/>
              <a:ea typeface="Cambria" pitchFamily="18" charset="0"/>
            </a:endParaRPr>
          </a:p>
        </p:txBody>
      </p:sp>
      <p:sp>
        <p:nvSpPr>
          <p:cNvPr id="19" name="Text 16"/>
          <p:cNvSpPr/>
          <p:nvPr/>
        </p:nvSpPr>
        <p:spPr>
          <a:xfrm>
            <a:off x="5335790" y="3197182"/>
            <a:ext cx="2005013" cy="223964"/>
          </a:xfrm>
          <a:prstGeom prst="rect">
            <a:avLst/>
          </a:prstGeom>
          <a:noFill/>
          <a:ln/>
        </p:spPr>
        <p:txBody>
          <a:bodyPr wrap="none" lIns="57150" tIns="28575" rIns="57150" bIns="28575" rtlCol="0" anchor="t"/>
          <a:lstStyle/>
          <a:p>
            <a:pPr>
              <a:lnSpc>
                <a:spcPts val="1777"/>
              </a:lnSpc>
            </a:pPr>
            <a:r>
              <a:rPr lang="en-US" sz="1700" b="1" dirty="0">
                <a:solidFill>
                  <a:srgbClr val="002060"/>
                </a:solidFill>
                <a:latin typeface="Cambria" pitchFamily="18" charset="0"/>
                <a:ea typeface="Cambria" pitchFamily="18" charset="0"/>
                <a:cs typeface="Georgia" pitchFamily="34" charset="-120"/>
              </a:rPr>
              <a:t>Government Regulations</a:t>
            </a:r>
            <a:endParaRPr lang="en-US" sz="1700" b="1" dirty="0">
              <a:solidFill>
                <a:srgbClr val="002060"/>
              </a:solidFill>
              <a:latin typeface="Cambria" pitchFamily="18" charset="0"/>
              <a:ea typeface="Cambria" pitchFamily="18" charset="0"/>
            </a:endParaRPr>
          </a:p>
        </p:txBody>
      </p:sp>
      <p:sp>
        <p:nvSpPr>
          <p:cNvPr id="20" name="Text 17"/>
          <p:cNvSpPr/>
          <p:nvPr/>
        </p:nvSpPr>
        <p:spPr>
          <a:xfrm>
            <a:off x="5335787" y="3545168"/>
            <a:ext cx="3287464" cy="744135"/>
          </a:xfrm>
          <a:prstGeom prst="rect">
            <a:avLst/>
          </a:prstGeom>
          <a:noFill/>
          <a:ln/>
        </p:spPr>
        <p:txBody>
          <a:bodyPr wrap="square" lIns="57150" tIns="28575" rIns="57150" bIns="28575" rtlCol="0" anchor="t"/>
          <a:lstStyle/>
          <a:p>
            <a:pPr>
              <a:lnSpc>
                <a:spcPts val="1968"/>
              </a:lnSpc>
            </a:pPr>
            <a:r>
              <a:rPr lang="en-US" sz="1700" dirty="0">
                <a:solidFill>
                  <a:srgbClr val="002060"/>
                </a:solidFill>
                <a:latin typeface="Cambria" pitchFamily="18" charset="0"/>
                <a:ea typeface="Cambria" pitchFamily="18" charset="0"/>
                <a:cs typeface="Lato" pitchFamily="34" charset="-120"/>
              </a:rPr>
              <a:t>Changes in government regulations, particularly related to the banking sector, can impact Yes Bank's stock price.</a:t>
            </a:r>
            <a:endParaRPr lang="en-US" sz="1700" dirty="0">
              <a:solidFill>
                <a:srgbClr val="002060"/>
              </a:solidFill>
              <a:latin typeface="Cambria" pitchFamily="18" charset="0"/>
              <a:ea typeface="Cambria" pitchFamily="18" charset="0"/>
            </a:endParaRPr>
          </a:p>
        </p:txBody>
      </p:sp>
      <p:grpSp>
        <p:nvGrpSpPr>
          <p:cNvPr id="21" name="object 3"/>
          <p:cNvGrpSpPr/>
          <p:nvPr/>
        </p:nvGrpSpPr>
        <p:grpSpPr>
          <a:xfrm>
            <a:off x="0" y="991803"/>
            <a:ext cx="9145270" cy="88900"/>
            <a:chOff x="0" y="991801"/>
            <a:chExt cx="9145270" cy="88900"/>
          </a:xfrm>
        </p:grpSpPr>
        <p:pic>
          <p:nvPicPr>
            <p:cNvPr id="22" name="object 4"/>
            <p:cNvPicPr/>
            <p:nvPr/>
          </p:nvPicPr>
          <p:blipFill>
            <a:blip r:embed="rId3" cstate="print"/>
            <a:stretch>
              <a:fillRect/>
            </a:stretch>
          </p:blipFill>
          <p:spPr>
            <a:xfrm>
              <a:off x="0" y="991801"/>
              <a:ext cx="9143999" cy="88847"/>
            </a:xfrm>
            <a:prstGeom prst="rect">
              <a:avLst/>
            </a:prstGeom>
          </p:spPr>
        </p:pic>
        <p:sp>
          <p:nvSpPr>
            <p:cNvPr id="23" name="object 5"/>
            <p:cNvSpPr/>
            <p:nvPr/>
          </p:nvSpPr>
          <p:spPr>
            <a:xfrm>
              <a:off x="761" y="1018793"/>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2" name="Rectangle 1"/>
          <p:cNvSpPr/>
          <p:nvPr/>
        </p:nvSpPr>
        <p:spPr>
          <a:xfrm>
            <a:off x="888790" y="2074899"/>
            <a:ext cx="3530810" cy="338554"/>
          </a:xfrm>
          <a:prstGeom prst="rect">
            <a:avLst/>
          </a:prstGeom>
        </p:spPr>
        <p:txBody>
          <a:bodyPr wrap="square">
            <a:spAutoFit/>
          </a:bodyPr>
          <a:lstStyle/>
          <a:p>
            <a:r>
              <a:rPr lang="en-GB" sz="1600" b="1" dirty="0" smtClean="0">
                <a:solidFill>
                  <a:srgbClr val="002060"/>
                </a:solidFill>
                <a:latin typeface="Georgia" pitchFamily="18" charset="0"/>
                <a:ea typeface="Cambria" pitchFamily="18" charset="0"/>
                <a:cs typeface="Times New Roman"/>
              </a:rPr>
              <a:t>Fraud</a:t>
            </a:r>
            <a:r>
              <a:rPr lang="en-GB" sz="1600" b="1" spc="-25" dirty="0" smtClean="0">
                <a:solidFill>
                  <a:srgbClr val="002060"/>
                </a:solidFill>
                <a:latin typeface="Georgia" pitchFamily="18" charset="0"/>
                <a:ea typeface="Cambria" pitchFamily="18" charset="0"/>
                <a:cs typeface="Times New Roman"/>
              </a:rPr>
              <a:t> </a:t>
            </a:r>
            <a:r>
              <a:rPr lang="en-GB" sz="1600" b="1" dirty="0" smtClean="0">
                <a:solidFill>
                  <a:srgbClr val="002060"/>
                </a:solidFill>
                <a:latin typeface="Georgia" pitchFamily="18" charset="0"/>
                <a:ea typeface="Cambria" pitchFamily="18" charset="0"/>
                <a:cs typeface="Times New Roman"/>
              </a:rPr>
              <a:t>Case</a:t>
            </a:r>
            <a:r>
              <a:rPr lang="en-GB" sz="1600" b="1" spc="-10" dirty="0" smtClean="0">
                <a:solidFill>
                  <a:srgbClr val="002060"/>
                </a:solidFill>
                <a:latin typeface="Georgia" pitchFamily="18" charset="0"/>
                <a:ea typeface="Cambria" pitchFamily="18" charset="0"/>
                <a:cs typeface="Times New Roman"/>
              </a:rPr>
              <a:t> </a:t>
            </a:r>
            <a:r>
              <a:rPr lang="en-GB" sz="1600" b="1" dirty="0">
                <a:solidFill>
                  <a:srgbClr val="002060"/>
                </a:solidFill>
                <a:latin typeface="Georgia" pitchFamily="18" charset="0"/>
                <a:ea typeface="Cambria" pitchFamily="18" charset="0"/>
                <a:cs typeface="Times New Roman"/>
              </a:rPr>
              <a:t>of </a:t>
            </a:r>
            <a:r>
              <a:rPr lang="en-GB" sz="1600" b="1" spc="-5" dirty="0" err="1" smtClean="0">
                <a:solidFill>
                  <a:srgbClr val="002060"/>
                </a:solidFill>
                <a:latin typeface="Georgia" pitchFamily="18" charset="0"/>
                <a:ea typeface="Cambria" pitchFamily="18" charset="0"/>
                <a:cs typeface="Times New Roman"/>
              </a:rPr>
              <a:t>Rana</a:t>
            </a:r>
            <a:r>
              <a:rPr lang="en-GB" sz="1600" b="1" dirty="0" smtClean="0">
                <a:solidFill>
                  <a:srgbClr val="002060"/>
                </a:solidFill>
                <a:latin typeface="Georgia" pitchFamily="18" charset="0"/>
                <a:ea typeface="Cambria" pitchFamily="18" charset="0"/>
                <a:cs typeface="Times New Roman"/>
              </a:rPr>
              <a:t> </a:t>
            </a:r>
            <a:r>
              <a:rPr lang="en-GB" sz="1600" b="1" dirty="0" err="1" smtClean="0">
                <a:solidFill>
                  <a:srgbClr val="002060"/>
                </a:solidFill>
                <a:latin typeface="Georgia" pitchFamily="18" charset="0"/>
                <a:ea typeface="Cambria" pitchFamily="18" charset="0"/>
                <a:cs typeface="Times New Roman"/>
              </a:rPr>
              <a:t>Kapoor</a:t>
            </a:r>
            <a:r>
              <a:rPr lang="en-GB" sz="1600" b="1" dirty="0" smtClean="0">
                <a:solidFill>
                  <a:srgbClr val="002060"/>
                </a:solidFill>
                <a:latin typeface="Georgia" pitchFamily="18" charset="0"/>
                <a:ea typeface="Cambria" pitchFamily="18" charset="0"/>
                <a:cs typeface="Times New Roman"/>
              </a:rPr>
              <a:t> </a:t>
            </a:r>
          </a:p>
        </p:txBody>
      </p:sp>
      <p:pic>
        <p:nvPicPr>
          <p:cNvPr id="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4068" y="57150"/>
            <a:ext cx="573732" cy="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284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p:nvPr/>
        </p:nvSpPr>
        <p:spPr>
          <a:xfrm>
            <a:off x="76200" y="191789"/>
            <a:ext cx="4343789" cy="484718"/>
          </a:xfrm>
          <a:prstGeom prst="rect">
            <a:avLst/>
          </a:prstGeom>
          <a:noFill/>
          <a:ln>
            <a:noFill/>
          </a:ln>
        </p:spPr>
        <p:txBody>
          <a:bodyPr spcFirstLastPara="1" wrap="square" lIns="68569" tIns="34275" rIns="68569" bIns="34275" anchor="t" anchorCtr="0">
            <a:spAutoFit/>
          </a:bodyPr>
          <a:lstStyle/>
          <a:p>
            <a:pPr>
              <a:buClr>
                <a:srgbClr val="C00000"/>
              </a:buClr>
              <a:buSzPts val="3600"/>
            </a:pPr>
            <a:r>
              <a:rPr lang="en-US" sz="2700" b="1" dirty="0">
                <a:solidFill>
                  <a:srgbClr val="C00000"/>
                </a:solidFill>
                <a:latin typeface="Georgia" pitchFamily="18" charset="0"/>
                <a:ea typeface="Arial"/>
                <a:cs typeface="Arial"/>
                <a:sym typeface="Arial"/>
              </a:rPr>
              <a:t>Data Summary</a:t>
            </a:r>
            <a:endParaRPr sz="2700" b="1" dirty="0">
              <a:solidFill>
                <a:srgbClr val="C00000"/>
              </a:solidFill>
              <a:latin typeface="Georgia" pitchFamily="18" charset="0"/>
              <a:ea typeface="Arial"/>
              <a:cs typeface="Arial"/>
              <a:sym typeface="Arial"/>
            </a:endParaRPr>
          </a:p>
        </p:txBody>
      </p:sp>
      <p:sp>
        <p:nvSpPr>
          <p:cNvPr id="110" name="Google Shape;110;p4"/>
          <p:cNvSpPr txBox="1"/>
          <p:nvPr/>
        </p:nvSpPr>
        <p:spPr>
          <a:xfrm>
            <a:off x="152400" y="1047750"/>
            <a:ext cx="4915676" cy="3559919"/>
          </a:xfrm>
          <a:prstGeom prst="rect">
            <a:avLst/>
          </a:prstGeom>
          <a:noFill/>
          <a:ln>
            <a:noFill/>
          </a:ln>
        </p:spPr>
        <p:txBody>
          <a:bodyPr spcFirstLastPara="1" wrap="square" lIns="68569" tIns="34275" rIns="68569" bIns="34275" anchor="t" anchorCtr="0">
            <a:spAutoFit/>
          </a:bodyPr>
          <a:lstStyle/>
          <a:p>
            <a:r>
              <a:rPr lang="en-US" sz="1600" dirty="0">
                <a:solidFill>
                  <a:srgbClr val="002060"/>
                </a:solidFill>
                <a:latin typeface="Cambria" pitchFamily="18" charset="0"/>
                <a:ea typeface="Cambria" pitchFamily="18" charset="0"/>
                <a:cs typeface="Calibri"/>
                <a:sym typeface="Calibri"/>
              </a:rPr>
              <a:t>We have Yes bank stock price dataset in this project. In this dataset, we have 185 rows and </a:t>
            </a:r>
            <a:r>
              <a:rPr lang="en-US" sz="1600" dirty="0" smtClean="0">
                <a:solidFill>
                  <a:srgbClr val="002060"/>
                </a:solidFill>
                <a:latin typeface="Cambria" pitchFamily="18" charset="0"/>
                <a:ea typeface="Cambria" pitchFamily="18" charset="0"/>
                <a:cs typeface="Calibri"/>
                <a:sym typeface="Calibri"/>
              </a:rPr>
              <a:t>5 </a:t>
            </a:r>
            <a:r>
              <a:rPr lang="en-US" sz="1600" dirty="0">
                <a:solidFill>
                  <a:srgbClr val="002060"/>
                </a:solidFill>
                <a:latin typeface="Cambria" pitchFamily="18" charset="0"/>
                <a:ea typeface="Cambria" pitchFamily="18" charset="0"/>
                <a:cs typeface="Calibri"/>
                <a:sym typeface="Calibri"/>
              </a:rPr>
              <a:t>(attributes) columns.</a:t>
            </a:r>
            <a:endParaRPr sz="1600" dirty="0">
              <a:solidFill>
                <a:srgbClr val="002060"/>
              </a:solidFill>
              <a:latin typeface="Cambria" pitchFamily="18" charset="0"/>
              <a:ea typeface="Cambria" pitchFamily="18" charset="0"/>
            </a:endParaRPr>
          </a:p>
          <a:p>
            <a:r>
              <a:rPr lang="en-US" sz="1600" dirty="0" smtClean="0">
                <a:solidFill>
                  <a:srgbClr val="002060"/>
                </a:solidFill>
                <a:latin typeface="Cambria" pitchFamily="18" charset="0"/>
                <a:ea typeface="Cambria" pitchFamily="18" charset="0"/>
                <a:cs typeface="Calibri"/>
                <a:sym typeface="Calibri"/>
              </a:rPr>
              <a:t>Five </a:t>
            </a:r>
            <a:r>
              <a:rPr lang="en-US" sz="1600" dirty="0">
                <a:solidFill>
                  <a:srgbClr val="002060"/>
                </a:solidFill>
                <a:latin typeface="Cambria" pitchFamily="18" charset="0"/>
                <a:ea typeface="Cambria" pitchFamily="18" charset="0"/>
                <a:cs typeface="Calibri"/>
                <a:sym typeface="Calibri"/>
              </a:rPr>
              <a:t>attributes are Open, High, Low, and Close price</a:t>
            </a:r>
            <a:r>
              <a:rPr lang="en-US" sz="1600" dirty="0" smtClean="0">
                <a:solidFill>
                  <a:srgbClr val="002060"/>
                </a:solidFill>
                <a:latin typeface="Cambria" pitchFamily="18" charset="0"/>
                <a:ea typeface="Cambria" pitchFamily="18" charset="0"/>
                <a:cs typeface="Calibri"/>
                <a:sym typeface="Calibri"/>
              </a:rPr>
              <a:t>.</a:t>
            </a:r>
          </a:p>
          <a:p>
            <a:endParaRPr lang="en-US" sz="1600" dirty="0">
              <a:solidFill>
                <a:srgbClr val="002060"/>
              </a:solidFill>
              <a:latin typeface="Cambria" pitchFamily="18" charset="0"/>
              <a:ea typeface="Cambria" pitchFamily="18" charset="0"/>
              <a:cs typeface="Calibri"/>
              <a:sym typeface="Calibri"/>
            </a:endParaRPr>
          </a:p>
          <a:p>
            <a:pPr marL="12700">
              <a:lnSpc>
                <a:spcPct val="100000"/>
              </a:lnSpc>
              <a:spcBef>
                <a:spcPts val="120"/>
              </a:spcBef>
            </a:pPr>
            <a:r>
              <a:rPr lang="en-GB" sz="1600" b="1" spc="10" dirty="0" smtClean="0">
                <a:solidFill>
                  <a:srgbClr val="002060"/>
                </a:solidFill>
                <a:latin typeface="Cambria" pitchFamily="18" charset="0"/>
                <a:ea typeface="Cambria" pitchFamily="18" charset="0"/>
                <a:cs typeface="Arial"/>
              </a:rPr>
              <a:t>Date</a:t>
            </a:r>
            <a:r>
              <a:rPr lang="en-GB" sz="1600" b="1" spc="420" dirty="0" smtClean="0">
                <a:solidFill>
                  <a:srgbClr val="002060"/>
                </a:solidFill>
                <a:latin typeface="Cambria" pitchFamily="18" charset="0"/>
                <a:ea typeface="Cambria" pitchFamily="18" charset="0"/>
                <a:cs typeface="Arial"/>
              </a:rPr>
              <a:t> </a:t>
            </a:r>
            <a:r>
              <a:rPr lang="en-GB" sz="1600" b="1" spc="-20" dirty="0" smtClean="0">
                <a:solidFill>
                  <a:srgbClr val="002060"/>
                </a:solidFill>
                <a:latin typeface="Cambria" pitchFamily="18" charset="0"/>
                <a:ea typeface="Cambria" pitchFamily="18" charset="0"/>
                <a:cs typeface="Arial"/>
              </a:rPr>
              <a:t>:-</a:t>
            </a:r>
            <a:r>
              <a:rPr lang="en-GB" sz="1600" b="1" spc="-50" dirty="0" smtClean="0">
                <a:solidFill>
                  <a:srgbClr val="002060"/>
                </a:solidFill>
                <a:latin typeface="Cambria" pitchFamily="18" charset="0"/>
                <a:ea typeface="Cambria" pitchFamily="18" charset="0"/>
                <a:cs typeface="Arial"/>
              </a:rPr>
              <a:t> </a:t>
            </a:r>
            <a:r>
              <a:rPr lang="en-GB" sz="1600" dirty="0" smtClean="0">
                <a:solidFill>
                  <a:srgbClr val="002060"/>
                </a:solidFill>
                <a:latin typeface="Cambria" pitchFamily="18" charset="0"/>
                <a:ea typeface="Cambria" pitchFamily="18" charset="0"/>
                <a:cs typeface="Microsoft Sans Serif"/>
              </a:rPr>
              <a:t>It</a:t>
            </a:r>
            <a:r>
              <a:rPr lang="en-GB" sz="1600" spc="5" dirty="0" smtClean="0">
                <a:solidFill>
                  <a:srgbClr val="002060"/>
                </a:solidFill>
                <a:latin typeface="Cambria" pitchFamily="18" charset="0"/>
                <a:ea typeface="Cambria" pitchFamily="18" charset="0"/>
                <a:cs typeface="Microsoft Sans Serif"/>
              </a:rPr>
              <a:t> denotes</a:t>
            </a:r>
            <a:r>
              <a:rPr lang="en-GB" sz="1600" spc="-55"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the</a:t>
            </a:r>
            <a:r>
              <a:rPr lang="en-GB" sz="1600" spc="-10"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month</a:t>
            </a:r>
            <a:r>
              <a:rPr lang="en-GB" sz="1600" spc="-45"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and</a:t>
            </a:r>
            <a:r>
              <a:rPr lang="en-GB" sz="1600" spc="-25" dirty="0" smtClean="0">
                <a:solidFill>
                  <a:srgbClr val="002060"/>
                </a:solidFill>
                <a:latin typeface="Cambria" pitchFamily="18" charset="0"/>
                <a:ea typeface="Cambria" pitchFamily="18" charset="0"/>
                <a:cs typeface="Microsoft Sans Serif"/>
              </a:rPr>
              <a:t> </a:t>
            </a:r>
            <a:r>
              <a:rPr lang="en-GB" sz="1600" dirty="0" smtClean="0">
                <a:solidFill>
                  <a:srgbClr val="002060"/>
                </a:solidFill>
                <a:latin typeface="Cambria" pitchFamily="18" charset="0"/>
                <a:ea typeface="Cambria" pitchFamily="18" charset="0"/>
                <a:cs typeface="Microsoft Sans Serif"/>
              </a:rPr>
              <a:t>year</a:t>
            </a:r>
            <a:r>
              <a:rPr lang="en-GB" sz="1600" spc="2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for</a:t>
            </a:r>
            <a:r>
              <a:rPr lang="en-GB" sz="1600" spc="-10"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a</a:t>
            </a:r>
            <a:r>
              <a:rPr lang="en-GB" sz="1600" spc="15" dirty="0" smtClean="0">
                <a:solidFill>
                  <a:srgbClr val="002060"/>
                </a:solidFill>
                <a:latin typeface="Cambria" pitchFamily="18" charset="0"/>
                <a:ea typeface="Cambria" pitchFamily="18" charset="0"/>
                <a:cs typeface="Microsoft Sans Serif"/>
              </a:rPr>
              <a:t> </a:t>
            </a:r>
            <a:r>
              <a:rPr lang="en-GB" sz="1600" dirty="0" smtClean="0">
                <a:solidFill>
                  <a:srgbClr val="002060"/>
                </a:solidFill>
                <a:latin typeface="Cambria" pitchFamily="18" charset="0"/>
                <a:ea typeface="Cambria" pitchFamily="18" charset="0"/>
                <a:cs typeface="Microsoft Sans Serif"/>
              </a:rPr>
              <a:t>specific</a:t>
            </a:r>
            <a:r>
              <a:rPr lang="en-GB" sz="1600" spc="5" dirty="0" smtClean="0">
                <a:solidFill>
                  <a:srgbClr val="002060"/>
                </a:solidFill>
                <a:latin typeface="Cambria" pitchFamily="18" charset="0"/>
                <a:ea typeface="Cambria" pitchFamily="18" charset="0"/>
                <a:cs typeface="Microsoft Sans Serif"/>
              </a:rPr>
              <a:t> </a:t>
            </a:r>
            <a:r>
              <a:rPr lang="en-GB" sz="1600" dirty="0" smtClean="0">
                <a:solidFill>
                  <a:srgbClr val="002060"/>
                </a:solidFill>
                <a:latin typeface="Cambria" pitchFamily="18" charset="0"/>
                <a:ea typeface="Cambria" pitchFamily="18" charset="0"/>
                <a:cs typeface="Microsoft Sans Serif"/>
              </a:rPr>
              <a:t>pricing.</a:t>
            </a:r>
          </a:p>
          <a:p>
            <a:pPr marL="12700">
              <a:lnSpc>
                <a:spcPct val="100000"/>
              </a:lnSpc>
              <a:spcBef>
                <a:spcPts val="25"/>
              </a:spcBef>
            </a:pPr>
            <a:r>
              <a:rPr lang="en-GB" sz="1600" b="1" spc="15" dirty="0" smtClean="0">
                <a:solidFill>
                  <a:srgbClr val="002060"/>
                </a:solidFill>
                <a:latin typeface="Cambria" pitchFamily="18" charset="0"/>
                <a:ea typeface="Cambria" pitchFamily="18" charset="0"/>
                <a:cs typeface="Arial"/>
              </a:rPr>
              <a:t>Open</a:t>
            </a:r>
            <a:r>
              <a:rPr lang="en-GB" sz="1600" b="1" spc="-60" dirty="0" smtClean="0">
                <a:solidFill>
                  <a:srgbClr val="002060"/>
                </a:solidFill>
                <a:latin typeface="Cambria" pitchFamily="18" charset="0"/>
                <a:ea typeface="Cambria" pitchFamily="18" charset="0"/>
                <a:cs typeface="Arial"/>
              </a:rPr>
              <a:t> </a:t>
            </a:r>
            <a:r>
              <a:rPr lang="en-GB" sz="1600" b="1" spc="-15" dirty="0" smtClean="0">
                <a:solidFill>
                  <a:srgbClr val="002060"/>
                </a:solidFill>
                <a:latin typeface="Cambria" pitchFamily="18" charset="0"/>
                <a:ea typeface="Cambria" pitchFamily="18" charset="0"/>
                <a:cs typeface="Arial"/>
              </a:rPr>
              <a:t>:-</a:t>
            </a:r>
            <a:r>
              <a:rPr lang="en-GB" sz="1600" b="1" spc="-45" dirty="0" smtClean="0">
                <a:solidFill>
                  <a:srgbClr val="002060"/>
                </a:solidFill>
                <a:latin typeface="Cambria" pitchFamily="18" charset="0"/>
                <a:ea typeface="Cambria" pitchFamily="18" charset="0"/>
                <a:cs typeface="Arial"/>
              </a:rPr>
              <a:t> </a:t>
            </a:r>
            <a:r>
              <a:rPr lang="en-GB" sz="1600" dirty="0" smtClean="0">
                <a:solidFill>
                  <a:srgbClr val="002060"/>
                </a:solidFill>
                <a:latin typeface="Cambria" pitchFamily="18" charset="0"/>
                <a:ea typeface="Cambria" pitchFamily="18" charset="0"/>
                <a:cs typeface="Microsoft Sans Serif"/>
              </a:rPr>
              <a:t>The price</a:t>
            </a:r>
            <a:r>
              <a:rPr lang="en-GB" sz="1600" spc="20" dirty="0" smtClean="0">
                <a:solidFill>
                  <a:srgbClr val="002060"/>
                </a:solidFill>
                <a:latin typeface="Cambria" pitchFamily="18" charset="0"/>
                <a:ea typeface="Cambria" pitchFamily="18" charset="0"/>
                <a:cs typeface="Microsoft Sans Serif"/>
              </a:rPr>
              <a:t> </a:t>
            </a:r>
            <a:r>
              <a:rPr lang="en-GB" sz="1600" dirty="0" smtClean="0">
                <a:solidFill>
                  <a:srgbClr val="002060"/>
                </a:solidFill>
                <a:latin typeface="Cambria" pitchFamily="18" charset="0"/>
                <a:ea typeface="Cambria" pitchFamily="18" charset="0"/>
                <a:cs typeface="Microsoft Sans Serif"/>
              </a:rPr>
              <a:t>at</a:t>
            </a:r>
            <a:r>
              <a:rPr lang="en-GB" sz="1600" spc="-1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which</a:t>
            </a:r>
            <a:r>
              <a:rPr lang="en-GB" sz="1600" spc="55"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a</a:t>
            </a:r>
            <a:r>
              <a:rPr lang="en-GB" sz="1600" spc="15"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stock</a:t>
            </a:r>
            <a:r>
              <a:rPr lang="en-GB" sz="1600" spc="-1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started</a:t>
            </a:r>
            <a:r>
              <a:rPr lang="en-GB" sz="1600" spc="-15"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trading</a:t>
            </a:r>
            <a:r>
              <a:rPr lang="en-GB" sz="1600" spc="-2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that</a:t>
            </a:r>
            <a:r>
              <a:rPr lang="en-GB" sz="1600" spc="-25"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month</a:t>
            </a:r>
            <a:r>
              <a:rPr lang="en-GB" sz="1600" spc="-50"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is</a:t>
            </a:r>
            <a:r>
              <a:rPr lang="en-GB" sz="1600" spc="25"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referred</a:t>
            </a:r>
            <a:r>
              <a:rPr lang="en-GB" sz="1600" spc="-4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to</a:t>
            </a:r>
            <a:r>
              <a:rPr lang="en-GB" sz="1600" spc="-5"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as the</a:t>
            </a:r>
            <a:r>
              <a:rPr lang="en-GB" sz="1600" spc="-1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"Open."</a:t>
            </a:r>
            <a:endParaRPr lang="en-GB" sz="1600" dirty="0" smtClean="0">
              <a:solidFill>
                <a:srgbClr val="002060"/>
              </a:solidFill>
              <a:latin typeface="Cambria" pitchFamily="18" charset="0"/>
              <a:ea typeface="Cambria" pitchFamily="18" charset="0"/>
              <a:cs typeface="Microsoft Sans Serif"/>
            </a:endParaRPr>
          </a:p>
          <a:p>
            <a:pPr marL="12700">
              <a:lnSpc>
                <a:spcPct val="100000"/>
              </a:lnSpc>
              <a:spcBef>
                <a:spcPts val="25"/>
              </a:spcBef>
            </a:pPr>
            <a:r>
              <a:rPr lang="en-GB" sz="1600" b="1" spc="10" dirty="0" smtClean="0">
                <a:solidFill>
                  <a:srgbClr val="002060"/>
                </a:solidFill>
                <a:latin typeface="Cambria" pitchFamily="18" charset="0"/>
                <a:ea typeface="Cambria" pitchFamily="18" charset="0"/>
                <a:cs typeface="Arial"/>
              </a:rPr>
              <a:t>High</a:t>
            </a:r>
            <a:r>
              <a:rPr lang="en-GB" sz="1600" b="1" spc="430" dirty="0" smtClean="0">
                <a:solidFill>
                  <a:srgbClr val="002060"/>
                </a:solidFill>
                <a:latin typeface="Cambria" pitchFamily="18" charset="0"/>
                <a:ea typeface="Cambria" pitchFamily="18" charset="0"/>
                <a:cs typeface="Arial"/>
              </a:rPr>
              <a:t> </a:t>
            </a:r>
            <a:r>
              <a:rPr lang="en-GB" sz="1600" b="1" spc="-15" dirty="0" smtClean="0">
                <a:solidFill>
                  <a:srgbClr val="002060"/>
                </a:solidFill>
                <a:latin typeface="Cambria" pitchFamily="18" charset="0"/>
                <a:ea typeface="Cambria" pitchFamily="18" charset="0"/>
                <a:cs typeface="Arial"/>
              </a:rPr>
              <a:t>:-</a:t>
            </a:r>
            <a:r>
              <a:rPr lang="en-GB" sz="1600" b="1" spc="-40" dirty="0" smtClean="0">
                <a:solidFill>
                  <a:srgbClr val="002060"/>
                </a:solidFill>
                <a:latin typeface="Cambria" pitchFamily="18" charset="0"/>
                <a:ea typeface="Cambria" pitchFamily="18" charset="0"/>
                <a:cs typeface="Arial"/>
              </a:rPr>
              <a:t> </a:t>
            </a:r>
            <a:r>
              <a:rPr lang="en-GB" sz="1600" dirty="0" smtClean="0">
                <a:solidFill>
                  <a:srgbClr val="002060"/>
                </a:solidFill>
                <a:latin typeface="Cambria" pitchFamily="18" charset="0"/>
                <a:ea typeface="Cambria" pitchFamily="18" charset="0"/>
                <a:cs typeface="Microsoft Sans Serif"/>
              </a:rPr>
              <a:t>The</a:t>
            </a:r>
            <a:r>
              <a:rPr lang="en-GB" sz="1600" spc="5" dirty="0" smtClean="0">
                <a:solidFill>
                  <a:srgbClr val="002060"/>
                </a:solidFill>
                <a:latin typeface="Cambria" pitchFamily="18" charset="0"/>
                <a:ea typeface="Cambria" pitchFamily="18" charset="0"/>
                <a:cs typeface="Microsoft Sans Serif"/>
              </a:rPr>
              <a:t> </a:t>
            </a:r>
            <a:r>
              <a:rPr lang="en-GB" sz="1600" dirty="0" smtClean="0">
                <a:solidFill>
                  <a:srgbClr val="002060"/>
                </a:solidFill>
                <a:latin typeface="Cambria" pitchFamily="18" charset="0"/>
                <a:ea typeface="Cambria" pitchFamily="18" charset="0"/>
                <a:cs typeface="Microsoft Sans Serif"/>
              </a:rPr>
              <a:t>highest</a:t>
            </a:r>
            <a:r>
              <a:rPr lang="en-GB" sz="1600" spc="-15" dirty="0" smtClean="0">
                <a:solidFill>
                  <a:srgbClr val="002060"/>
                </a:solidFill>
                <a:latin typeface="Cambria" pitchFamily="18" charset="0"/>
                <a:ea typeface="Cambria" pitchFamily="18" charset="0"/>
                <a:cs typeface="Microsoft Sans Serif"/>
              </a:rPr>
              <a:t> </a:t>
            </a:r>
            <a:r>
              <a:rPr lang="en-GB" sz="1600" dirty="0" smtClean="0">
                <a:solidFill>
                  <a:srgbClr val="002060"/>
                </a:solidFill>
                <a:latin typeface="Cambria" pitchFamily="18" charset="0"/>
                <a:ea typeface="Cambria" pitchFamily="18" charset="0"/>
                <a:cs typeface="Microsoft Sans Serif"/>
              </a:rPr>
              <a:t>price</a:t>
            </a:r>
            <a:r>
              <a:rPr lang="en-GB" sz="1600" spc="-5"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for</a:t>
            </a:r>
            <a:r>
              <a:rPr lang="en-GB" sz="160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that</a:t>
            </a:r>
            <a:r>
              <a:rPr lang="en-GB" sz="1600" spc="-35"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particular</a:t>
            </a:r>
            <a:r>
              <a:rPr lang="en-GB" sz="1600" spc="30"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month.</a:t>
            </a:r>
            <a:endParaRPr lang="en-GB" sz="1600" dirty="0" smtClean="0">
              <a:solidFill>
                <a:srgbClr val="002060"/>
              </a:solidFill>
              <a:latin typeface="Cambria" pitchFamily="18" charset="0"/>
              <a:ea typeface="Cambria" pitchFamily="18" charset="0"/>
              <a:cs typeface="Microsoft Sans Serif"/>
            </a:endParaRPr>
          </a:p>
          <a:p>
            <a:pPr marL="12700">
              <a:lnSpc>
                <a:spcPct val="100000"/>
              </a:lnSpc>
              <a:spcBef>
                <a:spcPts val="10"/>
              </a:spcBef>
              <a:tabLst>
                <a:tab pos="626745" algn="l"/>
              </a:tabLst>
            </a:pPr>
            <a:r>
              <a:rPr lang="en-GB" sz="1600" b="1" dirty="0" smtClean="0">
                <a:solidFill>
                  <a:srgbClr val="002060"/>
                </a:solidFill>
                <a:latin typeface="Cambria" pitchFamily="18" charset="0"/>
                <a:ea typeface="Cambria" pitchFamily="18" charset="0"/>
                <a:cs typeface="Arial"/>
              </a:rPr>
              <a:t>Low	</a:t>
            </a:r>
            <a:r>
              <a:rPr lang="en-GB" sz="1600" b="1" spc="-20" dirty="0" smtClean="0">
                <a:solidFill>
                  <a:srgbClr val="002060"/>
                </a:solidFill>
                <a:latin typeface="Cambria" pitchFamily="18" charset="0"/>
                <a:ea typeface="Cambria" pitchFamily="18" charset="0"/>
                <a:cs typeface="Arial"/>
              </a:rPr>
              <a:t>:-</a:t>
            </a:r>
            <a:r>
              <a:rPr lang="en-GB" sz="1600" b="1" spc="-65" dirty="0" smtClean="0">
                <a:solidFill>
                  <a:srgbClr val="002060"/>
                </a:solidFill>
                <a:latin typeface="Cambria" pitchFamily="18" charset="0"/>
                <a:ea typeface="Cambria" pitchFamily="18" charset="0"/>
                <a:cs typeface="Arial"/>
              </a:rPr>
              <a:t> </a:t>
            </a:r>
            <a:r>
              <a:rPr lang="en-GB" sz="1600" dirty="0" smtClean="0">
                <a:solidFill>
                  <a:srgbClr val="002060"/>
                </a:solidFill>
                <a:latin typeface="Cambria" pitchFamily="18" charset="0"/>
                <a:ea typeface="Cambria" pitchFamily="18" charset="0"/>
                <a:cs typeface="Microsoft Sans Serif"/>
              </a:rPr>
              <a:t>It</a:t>
            </a:r>
            <a:r>
              <a:rPr lang="en-GB" sz="1600" spc="-2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describes</a:t>
            </a:r>
            <a:r>
              <a:rPr lang="en-GB" sz="1600" spc="-20"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the</a:t>
            </a:r>
            <a:r>
              <a:rPr lang="en-GB" sz="1600" spc="-35"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monthly</a:t>
            </a:r>
            <a:r>
              <a:rPr lang="en-GB" sz="160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minimum </a:t>
            </a:r>
            <a:r>
              <a:rPr lang="en-GB" sz="1600" dirty="0" smtClean="0">
                <a:solidFill>
                  <a:srgbClr val="002060"/>
                </a:solidFill>
                <a:latin typeface="Cambria" pitchFamily="18" charset="0"/>
                <a:ea typeface="Cambria" pitchFamily="18" charset="0"/>
                <a:cs typeface="Microsoft Sans Serif"/>
              </a:rPr>
              <a:t>price.</a:t>
            </a:r>
          </a:p>
          <a:p>
            <a:pPr marL="12700">
              <a:lnSpc>
                <a:spcPct val="100000"/>
              </a:lnSpc>
              <a:spcBef>
                <a:spcPts val="25"/>
              </a:spcBef>
            </a:pPr>
            <a:r>
              <a:rPr lang="en-GB" sz="1600" b="1" spc="15" dirty="0" smtClean="0">
                <a:solidFill>
                  <a:srgbClr val="002060"/>
                </a:solidFill>
                <a:latin typeface="Cambria" pitchFamily="18" charset="0"/>
                <a:ea typeface="Cambria" pitchFamily="18" charset="0"/>
                <a:cs typeface="Arial"/>
              </a:rPr>
              <a:t>Close</a:t>
            </a:r>
            <a:r>
              <a:rPr lang="en-GB" sz="1600" b="1" spc="-20" dirty="0" smtClean="0">
                <a:solidFill>
                  <a:srgbClr val="002060"/>
                </a:solidFill>
                <a:latin typeface="Cambria" pitchFamily="18" charset="0"/>
                <a:ea typeface="Cambria" pitchFamily="18" charset="0"/>
                <a:cs typeface="Arial"/>
              </a:rPr>
              <a:t> :-</a:t>
            </a:r>
            <a:r>
              <a:rPr lang="en-GB" sz="1600" b="1" spc="-45" dirty="0" smtClean="0">
                <a:solidFill>
                  <a:srgbClr val="002060"/>
                </a:solidFill>
                <a:latin typeface="Cambria" pitchFamily="18" charset="0"/>
                <a:ea typeface="Cambria" pitchFamily="18" charset="0"/>
                <a:cs typeface="Arial"/>
              </a:rPr>
              <a:t> </a:t>
            </a:r>
            <a:r>
              <a:rPr lang="en-GB" sz="1600" dirty="0" smtClean="0">
                <a:solidFill>
                  <a:srgbClr val="002060"/>
                </a:solidFill>
                <a:latin typeface="Cambria" pitchFamily="18" charset="0"/>
                <a:ea typeface="Cambria" pitchFamily="18" charset="0"/>
                <a:cs typeface="Microsoft Sans Serif"/>
              </a:rPr>
              <a:t>It</a:t>
            </a:r>
            <a:r>
              <a:rPr lang="en-GB" sz="1600" spc="1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refers</a:t>
            </a:r>
            <a:r>
              <a:rPr lang="en-GB" sz="1600" spc="-25"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to</a:t>
            </a:r>
            <a:r>
              <a:rPr lang="en-GB" sz="1600" spc="30"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the</a:t>
            </a:r>
            <a:r>
              <a:rPr lang="en-GB" sz="1600" spc="-25"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final</a:t>
            </a:r>
            <a:r>
              <a:rPr lang="en-GB" sz="1600" spc="35"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trading</a:t>
            </a:r>
            <a:r>
              <a:rPr lang="en-GB" sz="1600" spc="-15" dirty="0" smtClean="0">
                <a:solidFill>
                  <a:srgbClr val="002060"/>
                </a:solidFill>
                <a:latin typeface="Cambria" pitchFamily="18" charset="0"/>
                <a:ea typeface="Cambria" pitchFamily="18" charset="0"/>
                <a:cs typeface="Microsoft Sans Serif"/>
              </a:rPr>
              <a:t> </a:t>
            </a:r>
            <a:r>
              <a:rPr lang="en-GB" sz="1600" dirty="0" smtClean="0">
                <a:solidFill>
                  <a:srgbClr val="002060"/>
                </a:solidFill>
                <a:latin typeface="Cambria" pitchFamily="18" charset="0"/>
                <a:ea typeface="Cambria" pitchFamily="18" charset="0"/>
                <a:cs typeface="Microsoft Sans Serif"/>
              </a:rPr>
              <a:t>price</a:t>
            </a:r>
            <a:r>
              <a:rPr lang="en-GB" sz="1600" spc="15"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for</a:t>
            </a:r>
            <a:r>
              <a:rPr lang="en-GB" sz="160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that</a:t>
            </a:r>
            <a:r>
              <a:rPr lang="en-GB" sz="1600" spc="-20" dirty="0" smtClean="0">
                <a:solidFill>
                  <a:srgbClr val="002060"/>
                </a:solidFill>
                <a:latin typeface="Cambria" pitchFamily="18" charset="0"/>
                <a:ea typeface="Cambria" pitchFamily="18" charset="0"/>
                <a:cs typeface="Microsoft Sans Serif"/>
              </a:rPr>
              <a:t> </a:t>
            </a:r>
            <a:r>
              <a:rPr lang="en-GB" sz="1600" spc="10" dirty="0" smtClean="0">
                <a:solidFill>
                  <a:srgbClr val="002060"/>
                </a:solidFill>
                <a:latin typeface="Cambria" pitchFamily="18" charset="0"/>
                <a:ea typeface="Cambria" pitchFamily="18" charset="0"/>
                <a:cs typeface="Microsoft Sans Serif"/>
              </a:rPr>
              <a:t>month,</a:t>
            </a:r>
            <a:r>
              <a:rPr lang="en-GB" sz="1600" spc="-6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which</a:t>
            </a:r>
            <a:r>
              <a:rPr lang="en-GB" sz="1600" spc="45"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we</a:t>
            </a:r>
            <a:r>
              <a:rPr lang="en-GB" sz="1600" spc="35" dirty="0" smtClean="0">
                <a:solidFill>
                  <a:srgbClr val="002060"/>
                </a:solidFill>
                <a:latin typeface="Cambria" pitchFamily="18" charset="0"/>
                <a:ea typeface="Cambria" pitchFamily="18" charset="0"/>
                <a:cs typeface="Microsoft Sans Serif"/>
              </a:rPr>
              <a:t> </a:t>
            </a:r>
            <a:r>
              <a:rPr lang="en-GB" sz="1600" dirty="0" smtClean="0">
                <a:solidFill>
                  <a:srgbClr val="002060"/>
                </a:solidFill>
                <a:latin typeface="Cambria" pitchFamily="18" charset="0"/>
                <a:ea typeface="Cambria" pitchFamily="18" charset="0"/>
                <a:cs typeface="Microsoft Sans Serif"/>
              </a:rPr>
              <a:t>have</a:t>
            </a:r>
            <a:r>
              <a:rPr lang="en-GB" sz="1600" spc="2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to</a:t>
            </a:r>
            <a:r>
              <a:rPr lang="en-GB" sz="1600" spc="1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predict</a:t>
            </a:r>
            <a:r>
              <a:rPr lang="en-GB" sz="160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using</a:t>
            </a:r>
            <a:r>
              <a:rPr lang="en-GB" sz="1600" dirty="0" smtClean="0">
                <a:solidFill>
                  <a:srgbClr val="002060"/>
                </a:solidFill>
                <a:latin typeface="Cambria" pitchFamily="18" charset="0"/>
                <a:ea typeface="Cambria" pitchFamily="18" charset="0"/>
                <a:cs typeface="Microsoft Sans Serif"/>
              </a:rPr>
              <a:t> </a:t>
            </a:r>
            <a:r>
              <a:rPr lang="en-GB" sz="1600" spc="5" dirty="0" smtClean="0">
                <a:solidFill>
                  <a:srgbClr val="002060"/>
                </a:solidFill>
                <a:latin typeface="Cambria" pitchFamily="18" charset="0"/>
                <a:ea typeface="Cambria" pitchFamily="18" charset="0"/>
                <a:cs typeface="Microsoft Sans Serif"/>
              </a:rPr>
              <a:t>regression.</a:t>
            </a:r>
            <a:endParaRPr lang="en-GB" sz="1600" dirty="0" smtClean="0">
              <a:solidFill>
                <a:srgbClr val="002060"/>
              </a:solidFill>
              <a:latin typeface="Cambria" pitchFamily="18" charset="0"/>
              <a:ea typeface="Cambria" pitchFamily="18" charset="0"/>
              <a:cs typeface="Microsoft Sans Serif"/>
            </a:endParaRPr>
          </a:p>
          <a:p>
            <a:endParaRPr dirty="0">
              <a:solidFill>
                <a:srgbClr val="1F14B2"/>
              </a:solidFill>
              <a:latin typeface="Calibri"/>
              <a:ea typeface="Calibri"/>
              <a:cs typeface="Calibri"/>
              <a:sym typeface="Calibri"/>
            </a:endParaRPr>
          </a:p>
        </p:txBody>
      </p:sp>
      <p:pic>
        <p:nvPicPr>
          <p:cNvPr id="111" name="Google Shape;111;p4"/>
          <p:cNvPicPr preferRelativeResize="0"/>
          <p:nvPr/>
        </p:nvPicPr>
        <p:blipFill rotWithShape="1">
          <a:blip r:embed="rId3">
            <a:alphaModFix/>
          </a:blip>
          <a:srcRect/>
          <a:stretch/>
        </p:blipFill>
        <p:spPr>
          <a:xfrm>
            <a:off x="5943600" y="1890614"/>
            <a:ext cx="3200400" cy="2362200"/>
          </a:xfrm>
          <a:prstGeom prst="rect">
            <a:avLst/>
          </a:prstGeom>
          <a:noFill/>
          <a:ln>
            <a:noFill/>
          </a:ln>
        </p:spPr>
      </p:pic>
      <p:sp>
        <p:nvSpPr>
          <p:cNvPr id="112" name="Google Shape;112;p4"/>
          <p:cNvSpPr/>
          <p:nvPr/>
        </p:nvSpPr>
        <p:spPr>
          <a:xfrm>
            <a:off x="7315200" y="1200150"/>
            <a:ext cx="457200" cy="533400"/>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400" dirty="0">
              <a:solidFill>
                <a:schemeClr val="lt1"/>
              </a:solidFill>
              <a:latin typeface="Calibri"/>
              <a:ea typeface="Calibri"/>
              <a:cs typeface="Calibri"/>
              <a:sym typeface="Calibri"/>
            </a:endParaRPr>
          </a:p>
        </p:txBody>
      </p:sp>
      <p:sp>
        <p:nvSpPr>
          <p:cNvPr id="113" name="Google Shape;113;p4"/>
          <p:cNvSpPr txBox="1"/>
          <p:nvPr/>
        </p:nvSpPr>
        <p:spPr>
          <a:xfrm>
            <a:off x="6957064" y="895350"/>
            <a:ext cx="1348736" cy="300052"/>
          </a:xfrm>
          <a:prstGeom prst="rect">
            <a:avLst/>
          </a:prstGeom>
          <a:noFill/>
          <a:ln>
            <a:noFill/>
          </a:ln>
        </p:spPr>
        <p:txBody>
          <a:bodyPr spcFirstLastPara="1" wrap="square" lIns="68569" tIns="34275" rIns="68569" bIns="34275" anchor="t" anchorCtr="0">
            <a:spAutoFit/>
          </a:bodyPr>
          <a:lstStyle/>
          <a:p>
            <a:r>
              <a:rPr lang="en-US" sz="1500" b="1" dirty="0">
                <a:solidFill>
                  <a:srgbClr val="C00000"/>
                </a:solidFill>
                <a:latin typeface="Georgia" pitchFamily="18" charset="0"/>
                <a:ea typeface="Calibri"/>
                <a:cs typeface="Calibri"/>
                <a:sym typeface="Calibri"/>
              </a:rPr>
              <a:t>Attributes</a:t>
            </a:r>
            <a:endParaRPr sz="1500" b="1" dirty="0">
              <a:solidFill>
                <a:srgbClr val="C00000"/>
              </a:solidFill>
              <a:latin typeface="Georgia" pitchFamily="18" charset="0"/>
              <a:ea typeface="Calibri"/>
              <a:cs typeface="Calibri"/>
              <a:sym typeface="Calibri"/>
            </a:endParaRPr>
          </a:p>
        </p:txBody>
      </p:sp>
      <p:sp>
        <p:nvSpPr>
          <p:cNvPr id="114" name="Google Shape;114;p4"/>
          <p:cNvSpPr/>
          <p:nvPr/>
        </p:nvSpPr>
        <p:spPr>
          <a:xfrm>
            <a:off x="5402938" y="2390682"/>
            <a:ext cx="356897" cy="1609531"/>
          </a:xfrm>
          <a:prstGeom prst="leftBrace">
            <a:avLst>
              <a:gd name="adj1" fmla="val 8333"/>
              <a:gd name="adj2" fmla="val 54519"/>
            </a:avLst>
          </a:prstGeom>
          <a:noFill/>
          <a:ln w="9525"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400" dirty="0">
              <a:solidFill>
                <a:schemeClr val="dk1"/>
              </a:solidFill>
              <a:latin typeface="Calibri"/>
              <a:ea typeface="Calibri"/>
              <a:cs typeface="Calibri"/>
              <a:sym typeface="Calibri"/>
            </a:endParaRPr>
          </a:p>
        </p:txBody>
      </p:sp>
      <p:sp>
        <p:nvSpPr>
          <p:cNvPr id="115" name="Google Shape;115;p4"/>
          <p:cNvSpPr txBox="1"/>
          <p:nvPr/>
        </p:nvSpPr>
        <p:spPr>
          <a:xfrm>
            <a:off x="5068076" y="2266950"/>
            <a:ext cx="312827" cy="1915879"/>
          </a:xfrm>
          <a:prstGeom prst="rect">
            <a:avLst/>
          </a:prstGeom>
          <a:noFill/>
          <a:ln>
            <a:noFill/>
          </a:ln>
        </p:spPr>
        <p:txBody>
          <a:bodyPr spcFirstLastPara="1" wrap="square" lIns="68569" tIns="34275" rIns="68569" bIns="34275" anchor="t" anchorCtr="0">
            <a:spAutoFit/>
          </a:bodyPr>
          <a:lstStyle/>
          <a:p>
            <a:pPr>
              <a:lnSpc>
                <a:spcPct val="200000"/>
              </a:lnSpc>
            </a:pPr>
            <a:r>
              <a:rPr lang="en-US" sz="1500" b="1" dirty="0">
                <a:solidFill>
                  <a:srgbClr val="1F14B2"/>
                </a:solidFill>
                <a:latin typeface="Calibri"/>
                <a:ea typeface="Calibri"/>
                <a:cs typeface="Calibri"/>
                <a:sym typeface="Calibri"/>
              </a:rPr>
              <a:t>R</a:t>
            </a:r>
            <a:endParaRPr dirty="0"/>
          </a:p>
          <a:p>
            <a:pPr>
              <a:lnSpc>
                <a:spcPct val="200000"/>
              </a:lnSpc>
            </a:pPr>
            <a:r>
              <a:rPr lang="en-US" sz="1500" b="1" dirty="0">
                <a:solidFill>
                  <a:srgbClr val="1F14B2"/>
                </a:solidFill>
                <a:latin typeface="Calibri"/>
                <a:ea typeface="Calibri"/>
                <a:cs typeface="Calibri"/>
                <a:sym typeface="Calibri"/>
              </a:rPr>
              <a:t>O</a:t>
            </a:r>
            <a:endParaRPr dirty="0"/>
          </a:p>
          <a:p>
            <a:pPr>
              <a:lnSpc>
                <a:spcPct val="200000"/>
              </a:lnSpc>
            </a:pPr>
            <a:r>
              <a:rPr lang="en-US" sz="1500" b="1" dirty="0">
                <a:solidFill>
                  <a:srgbClr val="1F14B2"/>
                </a:solidFill>
                <a:latin typeface="Calibri"/>
                <a:ea typeface="Calibri"/>
                <a:cs typeface="Calibri"/>
                <a:sym typeface="Calibri"/>
              </a:rPr>
              <a:t>W</a:t>
            </a:r>
            <a:endParaRPr dirty="0"/>
          </a:p>
          <a:p>
            <a:pPr>
              <a:lnSpc>
                <a:spcPct val="200000"/>
              </a:lnSpc>
            </a:pPr>
            <a:r>
              <a:rPr lang="en-US" sz="1500" b="1" dirty="0">
                <a:solidFill>
                  <a:srgbClr val="1F14B2"/>
                </a:solidFill>
                <a:latin typeface="Calibri"/>
                <a:ea typeface="Calibri"/>
                <a:cs typeface="Calibri"/>
                <a:sym typeface="Calibri"/>
              </a:rPr>
              <a:t>S</a:t>
            </a:r>
            <a:endParaRPr sz="1500" b="1" dirty="0">
              <a:solidFill>
                <a:srgbClr val="1F14B2"/>
              </a:solidFill>
              <a:latin typeface="Calibri"/>
              <a:ea typeface="Calibri"/>
              <a:cs typeface="Calibri"/>
              <a:sym typeface="Calibri"/>
            </a:endParaRPr>
          </a:p>
        </p:txBody>
      </p:sp>
      <p:grpSp>
        <p:nvGrpSpPr>
          <p:cNvPr id="10" name="object 3"/>
          <p:cNvGrpSpPr/>
          <p:nvPr/>
        </p:nvGrpSpPr>
        <p:grpSpPr>
          <a:xfrm>
            <a:off x="-1271" y="746928"/>
            <a:ext cx="9145270" cy="88900"/>
            <a:chOff x="0" y="991801"/>
            <a:chExt cx="9145270" cy="88900"/>
          </a:xfrm>
        </p:grpSpPr>
        <p:pic>
          <p:nvPicPr>
            <p:cNvPr id="11" name="object 4"/>
            <p:cNvPicPr/>
            <p:nvPr/>
          </p:nvPicPr>
          <p:blipFill>
            <a:blip r:embed="rId4" cstate="print"/>
            <a:stretch>
              <a:fillRect/>
            </a:stretch>
          </p:blipFill>
          <p:spPr>
            <a:xfrm>
              <a:off x="0" y="991801"/>
              <a:ext cx="9143999" cy="88847"/>
            </a:xfrm>
            <a:prstGeom prst="rect">
              <a:avLst/>
            </a:prstGeom>
          </p:spPr>
        </p:pic>
        <p:sp>
          <p:nvSpPr>
            <p:cNvPr id="12" name="object 5"/>
            <p:cNvSpPr/>
            <p:nvPr/>
          </p:nvSpPr>
          <p:spPr>
            <a:xfrm>
              <a:off x="761" y="1018793"/>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68" y="57150"/>
            <a:ext cx="573732" cy="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04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0"/>
          <p:cNvSpPr txBox="1"/>
          <p:nvPr/>
        </p:nvSpPr>
        <p:spPr>
          <a:xfrm>
            <a:off x="152400" y="133350"/>
            <a:ext cx="3241125" cy="484718"/>
          </a:xfrm>
          <a:prstGeom prst="rect">
            <a:avLst/>
          </a:prstGeom>
          <a:noFill/>
          <a:ln>
            <a:noFill/>
          </a:ln>
        </p:spPr>
        <p:txBody>
          <a:bodyPr spcFirstLastPara="1" wrap="square" lIns="68569" tIns="34275" rIns="68569" bIns="34275" anchor="t" anchorCtr="0">
            <a:spAutoFit/>
          </a:bodyPr>
          <a:lstStyle/>
          <a:p>
            <a:r>
              <a:rPr lang="en-US" sz="2700" b="1" dirty="0" smtClean="0">
                <a:solidFill>
                  <a:srgbClr val="C00000"/>
                </a:solidFill>
                <a:latin typeface="Georgia" pitchFamily="18" charset="0"/>
                <a:ea typeface="Cambria" pitchFamily="18" charset="0"/>
                <a:cs typeface="Arial"/>
                <a:sym typeface="Arial"/>
              </a:rPr>
              <a:t>Data </a:t>
            </a:r>
            <a:r>
              <a:rPr lang="en-US" sz="2700" b="1" dirty="0">
                <a:solidFill>
                  <a:srgbClr val="C00000"/>
                </a:solidFill>
                <a:latin typeface="Georgia" pitchFamily="18" charset="0"/>
                <a:ea typeface="Cambria" pitchFamily="18" charset="0"/>
                <a:cs typeface="Arial"/>
                <a:sym typeface="Arial"/>
              </a:rPr>
              <a:t>Cleaning</a:t>
            </a:r>
            <a:endParaRPr sz="2700" b="1" dirty="0">
              <a:solidFill>
                <a:srgbClr val="C00000"/>
              </a:solidFill>
              <a:latin typeface="Georgia" pitchFamily="18" charset="0"/>
              <a:ea typeface="Cambria" pitchFamily="18" charset="0"/>
              <a:cs typeface="Arial"/>
              <a:sym typeface="Arial"/>
            </a:endParaRPr>
          </a:p>
        </p:txBody>
      </p:sp>
      <p:sp>
        <p:nvSpPr>
          <p:cNvPr id="181" name="Google Shape;181;p10"/>
          <p:cNvSpPr txBox="1"/>
          <p:nvPr/>
        </p:nvSpPr>
        <p:spPr>
          <a:xfrm>
            <a:off x="152400" y="826787"/>
            <a:ext cx="5986246" cy="2839208"/>
          </a:xfrm>
          <a:prstGeom prst="rect">
            <a:avLst/>
          </a:prstGeom>
          <a:noFill/>
          <a:ln>
            <a:noFill/>
          </a:ln>
        </p:spPr>
        <p:txBody>
          <a:bodyPr spcFirstLastPara="1" wrap="square" lIns="68569" tIns="34275" rIns="68569" bIns="34275" anchor="t" anchorCtr="0">
            <a:spAutoFit/>
          </a:bodyPr>
          <a:lstStyle/>
          <a:p>
            <a:pPr>
              <a:lnSpc>
                <a:spcPct val="150000"/>
              </a:lnSpc>
            </a:pPr>
            <a:r>
              <a:rPr lang="en-US" dirty="0">
                <a:solidFill>
                  <a:srgbClr val="002060"/>
                </a:solidFill>
                <a:latin typeface="Cambria" pitchFamily="18" charset="0"/>
                <a:ea typeface="Cambria" pitchFamily="18" charset="0"/>
                <a:cs typeface="Calibri"/>
                <a:sym typeface="Calibri"/>
              </a:rPr>
              <a:t>In Data cleaning, we are importing </a:t>
            </a:r>
            <a:r>
              <a:rPr lang="en-US" dirty="0" smtClean="0">
                <a:solidFill>
                  <a:srgbClr val="002060"/>
                </a:solidFill>
                <a:latin typeface="Cambria" pitchFamily="18" charset="0"/>
                <a:ea typeface="Cambria" pitchFamily="18" charset="0"/>
                <a:cs typeface="Calibri"/>
                <a:sym typeface="Calibri"/>
              </a:rPr>
              <a:t>date time </a:t>
            </a:r>
            <a:r>
              <a:rPr lang="en-US" dirty="0">
                <a:solidFill>
                  <a:srgbClr val="002060"/>
                </a:solidFill>
                <a:latin typeface="Cambria" pitchFamily="18" charset="0"/>
                <a:ea typeface="Cambria" pitchFamily="18" charset="0"/>
                <a:cs typeface="Calibri"/>
                <a:sym typeface="Calibri"/>
              </a:rPr>
              <a:t>so that we can convert the date in to proper format of date</a:t>
            </a:r>
            <a:r>
              <a:rPr lang="en-US" dirty="0" smtClean="0">
                <a:solidFill>
                  <a:srgbClr val="002060"/>
                </a:solidFill>
                <a:latin typeface="Cambria" pitchFamily="18" charset="0"/>
                <a:ea typeface="Cambria" pitchFamily="18" charset="0"/>
                <a:cs typeface="Calibri"/>
                <a:sym typeface="Calibri"/>
              </a:rPr>
              <a:t>. We </a:t>
            </a:r>
            <a:r>
              <a:rPr lang="en-US" dirty="0">
                <a:solidFill>
                  <a:srgbClr val="002060"/>
                </a:solidFill>
                <a:latin typeface="Cambria" pitchFamily="18" charset="0"/>
                <a:ea typeface="Cambria" pitchFamily="18" charset="0"/>
                <a:cs typeface="Calibri"/>
                <a:sym typeface="Calibri"/>
              </a:rPr>
              <a:t>have given date in </a:t>
            </a:r>
            <a:r>
              <a:rPr lang="en-US" dirty="0" smtClean="0">
                <a:solidFill>
                  <a:srgbClr val="002060"/>
                </a:solidFill>
                <a:latin typeface="Cambria" pitchFamily="18" charset="0"/>
                <a:ea typeface="Cambria" pitchFamily="18" charset="0"/>
                <a:cs typeface="Calibri"/>
                <a:sym typeface="Calibri"/>
              </a:rPr>
              <a:t>mm-</a:t>
            </a:r>
            <a:r>
              <a:rPr lang="en-US" dirty="0" err="1" smtClean="0">
                <a:solidFill>
                  <a:srgbClr val="002060"/>
                </a:solidFill>
                <a:latin typeface="Cambria" pitchFamily="18" charset="0"/>
                <a:ea typeface="Cambria" pitchFamily="18" charset="0"/>
                <a:cs typeface="Calibri"/>
                <a:sym typeface="Calibri"/>
              </a:rPr>
              <a:t>yy</a:t>
            </a:r>
            <a:r>
              <a:rPr lang="en-US" dirty="0" smtClean="0">
                <a:solidFill>
                  <a:srgbClr val="002060"/>
                </a:solidFill>
                <a:latin typeface="Cambria" pitchFamily="18" charset="0"/>
                <a:ea typeface="Cambria" pitchFamily="18" charset="0"/>
                <a:cs typeface="Calibri"/>
                <a:sym typeface="Calibri"/>
              </a:rPr>
              <a:t>  </a:t>
            </a:r>
            <a:r>
              <a:rPr lang="en-US" dirty="0">
                <a:solidFill>
                  <a:srgbClr val="002060"/>
                </a:solidFill>
                <a:latin typeface="Cambria" pitchFamily="18" charset="0"/>
                <a:ea typeface="Cambria" pitchFamily="18" charset="0"/>
                <a:cs typeface="Calibri"/>
                <a:sym typeface="Calibri"/>
              </a:rPr>
              <a:t>format then it converted in proper format of </a:t>
            </a:r>
            <a:r>
              <a:rPr lang="en-US" dirty="0" err="1" smtClean="0">
                <a:solidFill>
                  <a:srgbClr val="002060"/>
                </a:solidFill>
                <a:latin typeface="Cambria" pitchFamily="18" charset="0"/>
                <a:ea typeface="Cambria" pitchFamily="18" charset="0"/>
                <a:cs typeface="Calibri"/>
                <a:sym typeface="Calibri"/>
              </a:rPr>
              <a:t>yy</a:t>
            </a:r>
            <a:r>
              <a:rPr lang="en-US" dirty="0" smtClean="0">
                <a:solidFill>
                  <a:srgbClr val="002060"/>
                </a:solidFill>
                <a:latin typeface="Cambria" pitchFamily="18" charset="0"/>
                <a:ea typeface="Cambria" pitchFamily="18" charset="0"/>
                <a:cs typeface="Calibri"/>
                <a:sym typeface="Calibri"/>
              </a:rPr>
              <a:t>-mm-</a:t>
            </a:r>
            <a:r>
              <a:rPr lang="en-US" dirty="0" err="1" smtClean="0">
                <a:solidFill>
                  <a:srgbClr val="002060"/>
                </a:solidFill>
                <a:latin typeface="Cambria" pitchFamily="18" charset="0"/>
                <a:ea typeface="Cambria" pitchFamily="18" charset="0"/>
                <a:cs typeface="Calibri"/>
                <a:sym typeface="Calibri"/>
              </a:rPr>
              <a:t>dd</a:t>
            </a:r>
            <a:r>
              <a:rPr lang="en-US" dirty="0" smtClean="0">
                <a:solidFill>
                  <a:srgbClr val="002060"/>
                </a:solidFill>
                <a:latin typeface="Cambria" pitchFamily="18" charset="0"/>
                <a:ea typeface="Cambria" pitchFamily="18" charset="0"/>
                <a:cs typeface="Calibri"/>
                <a:sym typeface="Calibri"/>
              </a:rPr>
              <a:t> &amp; </a:t>
            </a:r>
            <a:r>
              <a:rPr lang="en-GB" spc="-5" dirty="0" smtClean="0">
                <a:solidFill>
                  <a:srgbClr val="002060"/>
                </a:solidFill>
                <a:latin typeface="Cambria" pitchFamily="18" charset="0"/>
                <a:ea typeface="Cambria" pitchFamily="18" charset="0"/>
                <a:cs typeface="Arial MT"/>
              </a:rPr>
              <a:t>The</a:t>
            </a:r>
            <a:r>
              <a:rPr lang="en-GB" dirty="0" smtClean="0">
                <a:solidFill>
                  <a:srgbClr val="002060"/>
                </a:solidFill>
                <a:latin typeface="Cambria" pitchFamily="18" charset="0"/>
                <a:ea typeface="Cambria" pitchFamily="18" charset="0"/>
                <a:cs typeface="Arial MT"/>
              </a:rPr>
              <a:t> </a:t>
            </a:r>
            <a:r>
              <a:rPr lang="en-GB" spc="-5" dirty="0" smtClean="0">
                <a:solidFill>
                  <a:srgbClr val="002060"/>
                </a:solidFill>
                <a:latin typeface="Cambria" pitchFamily="18" charset="0"/>
                <a:ea typeface="Cambria" pitchFamily="18" charset="0"/>
                <a:cs typeface="Arial MT"/>
              </a:rPr>
              <a:t>data type</a:t>
            </a:r>
            <a:r>
              <a:rPr lang="en-GB" dirty="0" smtClean="0">
                <a:solidFill>
                  <a:srgbClr val="002060"/>
                </a:solidFill>
                <a:latin typeface="Cambria" pitchFamily="18" charset="0"/>
                <a:ea typeface="Cambria" pitchFamily="18" charset="0"/>
                <a:cs typeface="Arial MT"/>
              </a:rPr>
              <a:t> </a:t>
            </a:r>
            <a:r>
              <a:rPr lang="en-GB" spc="-5" dirty="0" smtClean="0">
                <a:solidFill>
                  <a:srgbClr val="002060"/>
                </a:solidFill>
                <a:latin typeface="Cambria" pitchFamily="18" charset="0"/>
                <a:ea typeface="Cambria" pitchFamily="18" charset="0"/>
                <a:cs typeface="Arial MT"/>
              </a:rPr>
              <a:t>of</a:t>
            </a:r>
            <a:r>
              <a:rPr lang="en-GB" dirty="0" smtClean="0">
                <a:solidFill>
                  <a:srgbClr val="002060"/>
                </a:solidFill>
                <a:latin typeface="Cambria" pitchFamily="18" charset="0"/>
                <a:ea typeface="Cambria" pitchFamily="18" charset="0"/>
                <a:cs typeface="Arial MT"/>
              </a:rPr>
              <a:t> </a:t>
            </a:r>
            <a:r>
              <a:rPr lang="en-GB" spc="-5" dirty="0" smtClean="0">
                <a:solidFill>
                  <a:srgbClr val="002060"/>
                </a:solidFill>
                <a:latin typeface="Cambria" pitchFamily="18" charset="0"/>
                <a:ea typeface="Cambria" pitchFamily="18" charset="0"/>
                <a:cs typeface="Arial MT"/>
              </a:rPr>
              <a:t>the</a:t>
            </a:r>
            <a:r>
              <a:rPr lang="en-GB" dirty="0" smtClean="0">
                <a:solidFill>
                  <a:srgbClr val="002060"/>
                </a:solidFill>
                <a:latin typeface="Cambria" pitchFamily="18" charset="0"/>
                <a:ea typeface="Cambria" pitchFamily="18" charset="0"/>
                <a:cs typeface="Arial MT"/>
              </a:rPr>
              <a:t> </a:t>
            </a:r>
            <a:r>
              <a:rPr lang="en-GB" spc="-10" dirty="0" smtClean="0">
                <a:solidFill>
                  <a:srgbClr val="002060"/>
                </a:solidFill>
                <a:latin typeface="Cambria" pitchFamily="18" charset="0"/>
                <a:ea typeface="Cambria" pitchFamily="18" charset="0"/>
                <a:cs typeface="Arial MT"/>
              </a:rPr>
              <a:t>Date</a:t>
            </a:r>
            <a:r>
              <a:rPr lang="en-GB" spc="-5" dirty="0" smtClean="0">
                <a:solidFill>
                  <a:srgbClr val="002060"/>
                </a:solidFill>
                <a:latin typeface="Cambria" pitchFamily="18" charset="0"/>
                <a:ea typeface="Cambria" pitchFamily="18" charset="0"/>
                <a:cs typeface="Arial MT"/>
              </a:rPr>
              <a:t> column</a:t>
            </a:r>
            <a:r>
              <a:rPr lang="en-GB" dirty="0" smtClean="0">
                <a:solidFill>
                  <a:srgbClr val="002060"/>
                </a:solidFill>
                <a:latin typeface="Cambria" pitchFamily="18" charset="0"/>
                <a:ea typeface="Cambria" pitchFamily="18" charset="0"/>
                <a:cs typeface="Arial MT"/>
              </a:rPr>
              <a:t> </a:t>
            </a:r>
            <a:r>
              <a:rPr lang="en-GB" spc="-10" dirty="0" smtClean="0">
                <a:solidFill>
                  <a:srgbClr val="002060"/>
                </a:solidFill>
                <a:latin typeface="Cambria" pitchFamily="18" charset="0"/>
                <a:ea typeface="Cambria" pitchFamily="18" charset="0"/>
                <a:cs typeface="Arial MT"/>
              </a:rPr>
              <a:t>was </a:t>
            </a:r>
            <a:r>
              <a:rPr lang="en-GB" spc="-5" dirty="0" smtClean="0">
                <a:solidFill>
                  <a:srgbClr val="002060"/>
                </a:solidFill>
                <a:latin typeface="Cambria" pitchFamily="18" charset="0"/>
                <a:ea typeface="Cambria" pitchFamily="18" charset="0"/>
                <a:cs typeface="Arial MT"/>
              </a:rPr>
              <a:t> given</a:t>
            </a:r>
            <a:r>
              <a:rPr lang="en-GB" dirty="0" smtClean="0">
                <a:solidFill>
                  <a:srgbClr val="002060"/>
                </a:solidFill>
                <a:latin typeface="Cambria" pitchFamily="18" charset="0"/>
                <a:ea typeface="Cambria" pitchFamily="18" charset="0"/>
                <a:cs typeface="Arial MT"/>
              </a:rPr>
              <a:t> </a:t>
            </a:r>
            <a:r>
              <a:rPr lang="en-GB" spc="-5" dirty="0" smtClean="0">
                <a:solidFill>
                  <a:srgbClr val="002060"/>
                </a:solidFill>
                <a:latin typeface="Cambria" pitchFamily="18" charset="0"/>
                <a:ea typeface="Cambria" pitchFamily="18" charset="0"/>
                <a:cs typeface="Arial MT"/>
              </a:rPr>
              <a:t>as</a:t>
            </a:r>
            <a:r>
              <a:rPr lang="en-GB" dirty="0" smtClean="0">
                <a:solidFill>
                  <a:srgbClr val="002060"/>
                </a:solidFill>
                <a:latin typeface="Cambria" pitchFamily="18" charset="0"/>
                <a:ea typeface="Cambria" pitchFamily="18" charset="0"/>
                <a:cs typeface="Arial MT"/>
              </a:rPr>
              <a:t> </a:t>
            </a:r>
            <a:r>
              <a:rPr lang="en-GB" spc="-5" dirty="0" smtClean="0">
                <a:solidFill>
                  <a:srgbClr val="002060"/>
                </a:solidFill>
                <a:latin typeface="Cambria" pitchFamily="18" charset="0"/>
                <a:ea typeface="Cambria" pitchFamily="18" charset="0"/>
                <a:cs typeface="Arial MT"/>
              </a:rPr>
              <a:t>an</a:t>
            </a:r>
            <a:r>
              <a:rPr lang="en-GB" dirty="0" smtClean="0">
                <a:solidFill>
                  <a:srgbClr val="002060"/>
                </a:solidFill>
                <a:latin typeface="Cambria" pitchFamily="18" charset="0"/>
                <a:ea typeface="Cambria" pitchFamily="18" charset="0"/>
                <a:cs typeface="Arial MT"/>
              </a:rPr>
              <a:t> </a:t>
            </a:r>
            <a:r>
              <a:rPr lang="en-GB" spc="-5" dirty="0" smtClean="0">
                <a:solidFill>
                  <a:srgbClr val="002060"/>
                </a:solidFill>
                <a:latin typeface="Cambria" pitchFamily="18" charset="0"/>
                <a:ea typeface="Cambria" pitchFamily="18" charset="0"/>
                <a:cs typeface="Arial MT"/>
              </a:rPr>
              <a:t>object</a:t>
            </a:r>
            <a:r>
              <a:rPr lang="en-GB" dirty="0" smtClean="0">
                <a:solidFill>
                  <a:srgbClr val="002060"/>
                </a:solidFill>
                <a:latin typeface="Cambria" pitchFamily="18" charset="0"/>
                <a:ea typeface="Cambria" pitchFamily="18" charset="0"/>
                <a:cs typeface="Arial MT"/>
              </a:rPr>
              <a:t> </a:t>
            </a:r>
            <a:r>
              <a:rPr lang="en-GB" spc="-10" dirty="0" smtClean="0">
                <a:solidFill>
                  <a:srgbClr val="002060"/>
                </a:solidFill>
                <a:latin typeface="Cambria" pitchFamily="18" charset="0"/>
                <a:ea typeface="Cambria" pitchFamily="18" charset="0"/>
                <a:cs typeface="Arial MT"/>
              </a:rPr>
              <a:t>which</a:t>
            </a:r>
            <a:r>
              <a:rPr lang="en-GB" spc="-5" dirty="0" smtClean="0">
                <a:solidFill>
                  <a:srgbClr val="002060"/>
                </a:solidFill>
                <a:latin typeface="Cambria" pitchFamily="18" charset="0"/>
                <a:ea typeface="Cambria" pitchFamily="18" charset="0"/>
                <a:cs typeface="Arial MT"/>
              </a:rPr>
              <a:t> </a:t>
            </a:r>
            <a:r>
              <a:rPr lang="en-GB" spc="-10" dirty="0" smtClean="0">
                <a:solidFill>
                  <a:srgbClr val="002060"/>
                </a:solidFill>
                <a:latin typeface="Cambria" pitchFamily="18" charset="0"/>
                <a:ea typeface="Cambria" pitchFamily="18" charset="0"/>
                <a:cs typeface="Arial MT"/>
              </a:rPr>
              <a:t>we</a:t>
            </a:r>
            <a:r>
              <a:rPr lang="en-GB" spc="-5" dirty="0" smtClean="0">
                <a:solidFill>
                  <a:srgbClr val="002060"/>
                </a:solidFill>
                <a:latin typeface="Cambria" pitchFamily="18" charset="0"/>
                <a:ea typeface="Cambria" pitchFamily="18" charset="0"/>
                <a:cs typeface="Arial MT"/>
              </a:rPr>
              <a:t> need</a:t>
            </a:r>
            <a:r>
              <a:rPr lang="en-GB" dirty="0" smtClean="0">
                <a:solidFill>
                  <a:srgbClr val="002060"/>
                </a:solidFill>
                <a:latin typeface="Cambria" pitchFamily="18" charset="0"/>
                <a:ea typeface="Cambria" pitchFamily="18" charset="0"/>
                <a:cs typeface="Arial MT"/>
              </a:rPr>
              <a:t> </a:t>
            </a:r>
            <a:r>
              <a:rPr lang="en-GB" spc="-5" dirty="0" smtClean="0">
                <a:solidFill>
                  <a:srgbClr val="002060"/>
                </a:solidFill>
                <a:latin typeface="Cambria" pitchFamily="18" charset="0"/>
                <a:ea typeface="Cambria" pitchFamily="18" charset="0"/>
                <a:cs typeface="Arial MT"/>
              </a:rPr>
              <a:t>to </a:t>
            </a:r>
            <a:r>
              <a:rPr lang="en-GB" dirty="0" smtClean="0">
                <a:solidFill>
                  <a:srgbClr val="002060"/>
                </a:solidFill>
                <a:latin typeface="Cambria" pitchFamily="18" charset="0"/>
                <a:ea typeface="Cambria" pitchFamily="18" charset="0"/>
                <a:cs typeface="Arial MT"/>
              </a:rPr>
              <a:t> </a:t>
            </a:r>
            <a:r>
              <a:rPr lang="en-GB" spc="-5" dirty="0" smtClean="0">
                <a:solidFill>
                  <a:srgbClr val="002060"/>
                </a:solidFill>
                <a:latin typeface="Cambria" pitchFamily="18" charset="0"/>
                <a:ea typeface="Cambria" pitchFamily="18" charset="0"/>
                <a:cs typeface="Arial MT"/>
              </a:rPr>
              <a:t>change</a:t>
            </a:r>
            <a:r>
              <a:rPr lang="en-GB" spc="10" dirty="0" smtClean="0">
                <a:solidFill>
                  <a:srgbClr val="002060"/>
                </a:solidFill>
                <a:latin typeface="Cambria" pitchFamily="18" charset="0"/>
                <a:ea typeface="Cambria" pitchFamily="18" charset="0"/>
                <a:cs typeface="Arial MT"/>
              </a:rPr>
              <a:t> </a:t>
            </a:r>
            <a:r>
              <a:rPr lang="en-GB" spc="-5" dirty="0" smtClean="0">
                <a:solidFill>
                  <a:srgbClr val="002060"/>
                </a:solidFill>
                <a:latin typeface="Cambria" pitchFamily="18" charset="0"/>
                <a:ea typeface="Cambria" pitchFamily="18" charset="0"/>
                <a:cs typeface="Arial MT"/>
              </a:rPr>
              <a:t>to</a:t>
            </a:r>
            <a:r>
              <a:rPr lang="en-GB" dirty="0" smtClean="0">
                <a:solidFill>
                  <a:srgbClr val="002060"/>
                </a:solidFill>
                <a:latin typeface="Cambria" pitchFamily="18" charset="0"/>
                <a:ea typeface="Cambria" pitchFamily="18" charset="0"/>
                <a:cs typeface="Arial MT"/>
              </a:rPr>
              <a:t> </a:t>
            </a:r>
            <a:r>
              <a:rPr lang="en-GB" spc="-5" dirty="0" err="1" smtClean="0">
                <a:solidFill>
                  <a:srgbClr val="002060"/>
                </a:solidFill>
                <a:latin typeface="Cambria" pitchFamily="18" charset="0"/>
                <a:ea typeface="Cambria" pitchFamily="18" charset="0"/>
                <a:cs typeface="Arial MT"/>
              </a:rPr>
              <a:t>Datetime</a:t>
            </a:r>
            <a:r>
              <a:rPr lang="en-GB" spc="-5" dirty="0" smtClean="0">
                <a:solidFill>
                  <a:srgbClr val="002060"/>
                </a:solidFill>
                <a:latin typeface="Cambria" pitchFamily="18" charset="0"/>
                <a:ea typeface="Cambria" pitchFamily="18" charset="0"/>
                <a:cs typeface="Arial MT"/>
              </a:rPr>
              <a:t>  </a:t>
            </a:r>
            <a:r>
              <a:rPr lang="en-GB" spc="-5" dirty="0" err="1" smtClean="0">
                <a:solidFill>
                  <a:srgbClr val="002060"/>
                </a:solidFill>
                <a:latin typeface="Cambria" pitchFamily="18" charset="0"/>
                <a:ea typeface="Cambria" pitchFamily="18" charset="0"/>
                <a:cs typeface="Arial MT"/>
              </a:rPr>
              <a:t>datatype</a:t>
            </a:r>
            <a:r>
              <a:rPr lang="en-GB" spc="-5" dirty="0" smtClean="0">
                <a:solidFill>
                  <a:srgbClr val="002060"/>
                </a:solidFill>
                <a:latin typeface="Cambria" pitchFamily="18" charset="0"/>
                <a:ea typeface="Cambria" pitchFamily="18" charset="0"/>
                <a:cs typeface="Arial MT"/>
              </a:rPr>
              <a:t>.</a:t>
            </a:r>
            <a:endParaRPr lang="en-GB" dirty="0" smtClean="0">
              <a:solidFill>
                <a:srgbClr val="002060"/>
              </a:solidFill>
              <a:latin typeface="Cambria" pitchFamily="18" charset="0"/>
              <a:ea typeface="Cambria" pitchFamily="18" charset="0"/>
              <a:cs typeface="Arial MT"/>
            </a:endParaRPr>
          </a:p>
          <a:p>
            <a:pPr>
              <a:lnSpc>
                <a:spcPct val="150000"/>
              </a:lnSpc>
            </a:pPr>
            <a:r>
              <a:rPr lang="en-US" dirty="0" smtClean="0">
                <a:solidFill>
                  <a:srgbClr val="002060"/>
                </a:solidFill>
                <a:latin typeface="Cambria" pitchFamily="18" charset="0"/>
                <a:ea typeface="Cambria" pitchFamily="18" charset="0"/>
                <a:cs typeface="Calibri"/>
                <a:sym typeface="Calibri"/>
              </a:rPr>
              <a:t>.</a:t>
            </a:r>
            <a:endParaRPr dirty="0">
              <a:solidFill>
                <a:srgbClr val="002060"/>
              </a:solidFill>
              <a:latin typeface="Cambria" pitchFamily="18" charset="0"/>
              <a:ea typeface="Cambria" pitchFamily="18" charset="0"/>
            </a:endParaRPr>
          </a:p>
          <a:p>
            <a:endParaRPr dirty="0">
              <a:solidFill>
                <a:schemeClr val="dk1"/>
              </a:solidFill>
              <a:latin typeface="Cambria" pitchFamily="18" charset="0"/>
              <a:ea typeface="Cambria" pitchFamily="18" charset="0"/>
              <a:cs typeface="Calibri"/>
              <a:sym typeface="Calibri"/>
            </a:endParaRPr>
          </a:p>
        </p:txBody>
      </p:sp>
      <p:pic>
        <p:nvPicPr>
          <p:cNvPr id="182" name="Google Shape;182;p10"/>
          <p:cNvPicPr preferRelativeResize="0"/>
          <p:nvPr/>
        </p:nvPicPr>
        <p:blipFill>
          <a:blip r:embed="rId3">
            <a:alphaModFix/>
          </a:blip>
          <a:stretch>
            <a:fillRect/>
          </a:stretch>
        </p:blipFill>
        <p:spPr>
          <a:xfrm>
            <a:off x="6138646" y="1145867"/>
            <a:ext cx="2707481" cy="1813382"/>
          </a:xfrm>
          <a:prstGeom prst="rect">
            <a:avLst/>
          </a:prstGeom>
          <a:noFill/>
          <a:ln>
            <a:noFill/>
          </a:ln>
        </p:spPr>
      </p:pic>
      <p:pic>
        <p:nvPicPr>
          <p:cNvPr id="183" name="Google Shape;183;p10"/>
          <p:cNvPicPr preferRelativeResize="0"/>
          <p:nvPr/>
        </p:nvPicPr>
        <p:blipFill rotWithShape="1">
          <a:blip r:embed="rId4">
            <a:alphaModFix/>
          </a:blip>
          <a:srcRect t="-15460"/>
          <a:stretch/>
        </p:blipFill>
        <p:spPr>
          <a:xfrm>
            <a:off x="5867400" y="2933272"/>
            <a:ext cx="2971800" cy="2076878"/>
          </a:xfrm>
          <a:prstGeom prst="rect">
            <a:avLst/>
          </a:prstGeom>
          <a:noFill/>
          <a:ln>
            <a:noFill/>
          </a:ln>
        </p:spPr>
      </p:pic>
      <p:sp>
        <p:nvSpPr>
          <p:cNvPr id="184" name="Google Shape;184;p10"/>
          <p:cNvSpPr txBox="1"/>
          <p:nvPr/>
        </p:nvSpPr>
        <p:spPr>
          <a:xfrm>
            <a:off x="6705600" y="3086625"/>
            <a:ext cx="2288475" cy="353921"/>
          </a:xfrm>
          <a:prstGeom prst="rect">
            <a:avLst/>
          </a:prstGeom>
          <a:noFill/>
          <a:ln>
            <a:noFill/>
          </a:ln>
        </p:spPr>
        <p:txBody>
          <a:bodyPr spcFirstLastPara="1" wrap="square" lIns="68569" tIns="68569" rIns="68569" bIns="68569" anchor="t" anchorCtr="0">
            <a:spAutoFit/>
          </a:bodyPr>
          <a:lstStyle/>
          <a:p>
            <a:pPr algn="ctr"/>
            <a:r>
              <a:rPr lang="en-US" sz="1400" b="1" dirty="0">
                <a:solidFill>
                  <a:srgbClr val="C00000"/>
                </a:solidFill>
                <a:latin typeface="Cambria" pitchFamily="18" charset="0"/>
                <a:ea typeface="Cambria" pitchFamily="18" charset="0"/>
                <a:cs typeface="Calibri"/>
                <a:sym typeface="Calibri"/>
              </a:rPr>
              <a:t>After  Data Cleaning</a:t>
            </a:r>
            <a:endParaRPr sz="1400" b="1" dirty="0">
              <a:solidFill>
                <a:srgbClr val="C00000"/>
              </a:solidFill>
              <a:latin typeface="Cambria" pitchFamily="18" charset="0"/>
              <a:ea typeface="Cambria" pitchFamily="18" charset="0"/>
              <a:cs typeface="Calibri"/>
              <a:sym typeface="Calibri"/>
            </a:endParaRPr>
          </a:p>
        </p:txBody>
      </p:sp>
      <p:sp>
        <p:nvSpPr>
          <p:cNvPr id="185" name="Google Shape;185;p10"/>
          <p:cNvSpPr txBox="1"/>
          <p:nvPr/>
        </p:nvSpPr>
        <p:spPr>
          <a:xfrm>
            <a:off x="6398325" y="819150"/>
            <a:ext cx="2288475" cy="353921"/>
          </a:xfrm>
          <a:prstGeom prst="rect">
            <a:avLst/>
          </a:prstGeom>
          <a:noFill/>
          <a:ln>
            <a:noFill/>
          </a:ln>
        </p:spPr>
        <p:txBody>
          <a:bodyPr spcFirstLastPara="1" wrap="square" lIns="68569" tIns="68569" rIns="68569" bIns="68569" anchor="t" anchorCtr="0">
            <a:spAutoFit/>
          </a:bodyPr>
          <a:lstStyle/>
          <a:p>
            <a:pPr algn="ctr"/>
            <a:r>
              <a:rPr lang="en-US" sz="1400" b="1" dirty="0">
                <a:solidFill>
                  <a:srgbClr val="C00000"/>
                </a:solidFill>
                <a:latin typeface="Cambria" pitchFamily="18" charset="0"/>
                <a:ea typeface="Cambria" pitchFamily="18" charset="0"/>
                <a:cs typeface="Calibri"/>
                <a:sym typeface="Calibri"/>
              </a:rPr>
              <a:t>Before Data Cleaning</a:t>
            </a:r>
            <a:endParaRPr sz="1400" b="1" dirty="0">
              <a:solidFill>
                <a:srgbClr val="C00000"/>
              </a:solidFill>
              <a:latin typeface="Cambria" pitchFamily="18" charset="0"/>
              <a:ea typeface="Cambria" pitchFamily="18" charset="0"/>
              <a:cs typeface="Calibri"/>
              <a:sym typeface="Calibri"/>
            </a:endParaRPr>
          </a:p>
        </p:txBody>
      </p:sp>
      <p:grpSp>
        <p:nvGrpSpPr>
          <p:cNvPr id="9" name="object 3"/>
          <p:cNvGrpSpPr/>
          <p:nvPr/>
        </p:nvGrpSpPr>
        <p:grpSpPr>
          <a:xfrm>
            <a:off x="-761" y="595249"/>
            <a:ext cx="9144761" cy="88847"/>
            <a:chOff x="0" y="991801"/>
            <a:chExt cx="9144761" cy="88847"/>
          </a:xfrm>
        </p:grpSpPr>
        <p:pic>
          <p:nvPicPr>
            <p:cNvPr id="10" name="object 4"/>
            <p:cNvPicPr/>
            <p:nvPr/>
          </p:nvPicPr>
          <p:blipFill>
            <a:blip r:embed="rId5" cstate="print"/>
            <a:stretch>
              <a:fillRect/>
            </a:stretch>
          </p:blipFill>
          <p:spPr>
            <a:xfrm>
              <a:off x="0" y="991801"/>
              <a:ext cx="9143999" cy="88847"/>
            </a:xfrm>
            <a:prstGeom prst="rect">
              <a:avLst/>
            </a:prstGeom>
          </p:spPr>
        </p:pic>
        <p:sp>
          <p:nvSpPr>
            <p:cNvPr id="11" name="object 5"/>
            <p:cNvSpPr/>
            <p:nvPr/>
          </p:nvSpPr>
          <p:spPr>
            <a:xfrm>
              <a:off x="761" y="1018793"/>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2" name="Rectangle 1"/>
          <p:cNvSpPr/>
          <p:nvPr/>
        </p:nvSpPr>
        <p:spPr>
          <a:xfrm>
            <a:off x="173182" y="2959249"/>
            <a:ext cx="5833256" cy="1990288"/>
          </a:xfrm>
          <a:prstGeom prst="rect">
            <a:avLst/>
          </a:prstGeom>
        </p:spPr>
        <p:txBody>
          <a:bodyPr wrap="square">
            <a:spAutoFit/>
          </a:bodyPr>
          <a:lstStyle/>
          <a:p>
            <a:pPr marL="384334" indent="-375285">
              <a:spcBef>
                <a:spcPts val="1155"/>
              </a:spcBef>
              <a:buChar char="●"/>
              <a:tabLst>
                <a:tab pos="384334" algn="l"/>
                <a:tab pos="384810" algn="l"/>
              </a:tabLst>
            </a:pPr>
            <a:r>
              <a:rPr lang="en-GB" dirty="0" smtClean="0">
                <a:solidFill>
                  <a:srgbClr val="002060"/>
                </a:solidFill>
                <a:latin typeface="Cambria" pitchFamily="18" charset="0"/>
                <a:ea typeface="Cambria" pitchFamily="18" charset="0"/>
                <a:cs typeface="Arial MT"/>
              </a:rPr>
              <a:t>Date</a:t>
            </a:r>
            <a:r>
              <a:rPr lang="en-GB" spc="-15" dirty="0" smtClean="0">
                <a:solidFill>
                  <a:srgbClr val="002060"/>
                </a:solidFill>
                <a:latin typeface="Cambria" pitchFamily="18" charset="0"/>
                <a:ea typeface="Cambria" pitchFamily="18" charset="0"/>
                <a:cs typeface="Arial MT"/>
              </a:rPr>
              <a:t> </a:t>
            </a:r>
            <a:r>
              <a:rPr lang="en-GB" dirty="0" smtClean="0">
                <a:solidFill>
                  <a:srgbClr val="002060"/>
                </a:solidFill>
                <a:latin typeface="Cambria" pitchFamily="18" charset="0"/>
                <a:ea typeface="Cambria" pitchFamily="18" charset="0"/>
                <a:cs typeface="Arial MT"/>
              </a:rPr>
              <a:t>Format</a:t>
            </a:r>
            <a:r>
              <a:rPr lang="en-GB" spc="-15" dirty="0" smtClean="0">
                <a:solidFill>
                  <a:srgbClr val="002060"/>
                </a:solidFill>
                <a:latin typeface="Cambria" pitchFamily="18" charset="0"/>
                <a:ea typeface="Cambria" pitchFamily="18" charset="0"/>
                <a:cs typeface="Arial MT"/>
              </a:rPr>
              <a:t> </a:t>
            </a:r>
            <a:r>
              <a:rPr lang="en-GB" dirty="0" smtClean="0">
                <a:solidFill>
                  <a:srgbClr val="002060"/>
                </a:solidFill>
                <a:latin typeface="Cambria" pitchFamily="18" charset="0"/>
                <a:ea typeface="Cambria" pitchFamily="18" charset="0"/>
                <a:cs typeface="Arial MT"/>
              </a:rPr>
              <a:t>Change  </a:t>
            </a:r>
          </a:p>
          <a:p>
            <a:pPr marL="9049">
              <a:spcBef>
                <a:spcPts val="1155"/>
              </a:spcBef>
              <a:tabLst>
                <a:tab pos="384334" algn="l"/>
                <a:tab pos="384810" algn="l"/>
              </a:tabLst>
            </a:pPr>
            <a:r>
              <a:rPr lang="en-GB" spc="11" dirty="0">
                <a:solidFill>
                  <a:srgbClr val="002060"/>
                </a:solidFill>
                <a:latin typeface="Cambria" pitchFamily="18" charset="0"/>
                <a:ea typeface="Cambria" pitchFamily="18" charset="0"/>
                <a:cs typeface="Arial MT"/>
              </a:rPr>
              <a:t>	</a:t>
            </a:r>
            <a:r>
              <a:rPr lang="en-GB" spc="11" dirty="0" smtClean="0">
                <a:solidFill>
                  <a:srgbClr val="002060"/>
                </a:solidFill>
                <a:latin typeface="Cambria" pitchFamily="18" charset="0"/>
                <a:ea typeface="Cambria" pitchFamily="18" charset="0"/>
                <a:cs typeface="Arial MT"/>
              </a:rPr>
              <a:t> </a:t>
            </a:r>
            <a:r>
              <a:rPr lang="en-GB" spc="-4" dirty="0" smtClean="0">
                <a:solidFill>
                  <a:srgbClr val="002060"/>
                </a:solidFill>
                <a:latin typeface="Cambria" pitchFamily="18" charset="0"/>
                <a:ea typeface="Cambria" pitchFamily="18" charset="0"/>
                <a:cs typeface="Arial MT"/>
              </a:rPr>
              <a:t>(</a:t>
            </a:r>
            <a:r>
              <a:rPr lang="en-GB" spc="-4" dirty="0" err="1" smtClean="0">
                <a:solidFill>
                  <a:srgbClr val="002060"/>
                </a:solidFill>
                <a:latin typeface="Cambria" pitchFamily="18" charset="0"/>
                <a:ea typeface="Cambria" pitchFamily="18" charset="0"/>
                <a:cs typeface="Arial MT"/>
              </a:rPr>
              <a:t>i.e</a:t>
            </a:r>
            <a:r>
              <a:rPr lang="en-GB" spc="-4" dirty="0" smtClean="0">
                <a:solidFill>
                  <a:srgbClr val="002060"/>
                </a:solidFill>
                <a:latin typeface="Cambria" pitchFamily="18" charset="0"/>
                <a:ea typeface="Cambria" pitchFamily="18" charset="0"/>
                <a:cs typeface="Arial MT"/>
              </a:rPr>
              <a:t> </a:t>
            </a:r>
            <a:r>
              <a:rPr lang="en-GB" spc="4" dirty="0" smtClean="0">
                <a:solidFill>
                  <a:srgbClr val="002060"/>
                </a:solidFill>
                <a:latin typeface="Cambria" pitchFamily="18" charset="0"/>
                <a:ea typeface="Cambria" pitchFamily="18" charset="0"/>
                <a:cs typeface="Arial MT"/>
              </a:rPr>
              <a:t>from</a:t>
            </a:r>
            <a:r>
              <a:rPr lang="en-GB" spc="-23" dirty="0" smtClean="0">
                <a:solidFill>
                  <a:srgbClr val="002060"/>
                </a:solidFill>
                <a:latin typeface="Cambria" pitchFamily="18" charset="0"/>
                <a:ea typeface="Cambria" pitchFamily="18" charset="0"/>
                <a:cs typeface="Arial MT"/>
              </a:rPr>
              <a:t> </a:t>
            </a:r>
            <a:r>
              <a:rPr lang="en-GB" dirty="0" smtClean="0">
                <a:solidFill>
                  <a:srgbClr val="002060"/>
                </a:solidFill>
                <a:latin typeface="Cambria" pitchFamily="18" charset="0"/>
                <a:ea typeface="Cambria" pitchFamily="18" charset="0"/>
                <a:cs typeface="Arial MT"/>
              </a:rPr>
              <a:t>Jul-05</a:t>
            </a:r>
            <a:r>
              <a:rPr lang="en-GB" spc="11" dirty="0" smtClean="0">
                <a:solidFill>
                  <a:srgbClr val="002060"/>
                </a:solidFill>
                <a:latin typeface="Cambria" pitchFamily="18" charset="0"/>
                <a:ea typeface="Cambria" pitchFamily="18" charset="0"/>
                <a:cs typeface="Arial MT"/>
              </a:rPr>
              <a:t> </a:t>
            </a:r>
            <a:r>
              <a:rPr lang="en-GB" spc="4" dirty="0" smtClean="0">
                <a:solidFill>
                  <a:srgbClr val="002060"/>
                </a:solidFill>
                <a:latin typeface="Cambria" pitchFamily="18" charset="0"/>
                <a:ea typeface="Cambria" pitchFamily="18" charset="0"/>
                <a:cs typeface="Arial MT"/>
              </a:rPr>
              <a:t>to</a:t>
            </a:r>
            <a:r>
              <a:rPr lang="en-GB" spc="-4" dirty="0" smtClean="0">
                <a:solidFill>
                  <a:srgbClr val="002060"/>
                </a:solidFill>
                <a:latin typeface="Cambria" pitchFamily="18" charset="0"/>
                <a:ea typeface="Cambria" pitchFamily="18" charset="0"/>
                <a:cs typeface="Arial MT"/>
              </a:rPr>
              <a:t> 2005-07-01)</a:t>
            </a:r>
            <a:endParaRPr lang="en-GB" dirty="0" smtClean="0">
              <a:solidFill>
                <a:srgbClr val="002060"/>
              </a:solidFill>
              <a:latin typeface="Cambria" pitchFamily="18" charset="0"/>
              <a:ea typeface="Cambria" pitchFamily="18" charset="0"/>
              <a:cs typeface="Arial MT"/>
            </a:endParaRPr>
          </a:p>
          <a:p>
            <a:pPr marL="384334" indent="-375285">
              <a:spcBef>
                <a:spcPts val="1151"/>
              </a:spcBef>
              <a:buChar char="●"/>
              <a:tabLst>
                <a:tab pos="384334" algn="l"/>
                <a:tab pos="384810" algn="l"/>
              </a:tabLst>
            </a:pPr>
            <a:r>
              <a:rPr lang="en-GB" dirty="0" smtClean="0">
                <a:solidFill>
                  <a:srgbClr val="002060"/>
                </a:solidFill>
                <a:latin typeface="Cambria" pitchFamily="18" charset="0"/>
                <a:ea typeface="Cambria" pitchFamily="18" charset="0"/>
                <a:cs typeface="Arial MT"/>
              </a:rPr>
              <a:t>Checking</a:t>
            </a:r>
            <a:r>
              <a:rPr lang="en-GB" spc="8" dirty="0" smtClean="0">
                <a:solidFill>
                  <a:srgbClr val="002060"/>
                </a:solidFill>
                <a:latin typeface="Cambria" pitchFamily="18" charset="0"/>
                <a:ea typeface="Cambria" pitchFamily="18" charset="0"/>
                <a:cs typeface="Arial MT"/>
              </a:rPr>
              <a:t> </a:t>
            </a:r>
            <a:r>
              <a:rPr lang="en-GB" spc="-4" dirty="0" smtClean="0">
                <a:solidFill>
                  <a:srgbClr val="002060"/>
                </a:solidFill>
                <a:latin typeface="Cambria" pitchFamily="18" charset="0"/>
                <a:ea typeface="Cambria" pitchFamily="18" charset="0"/>
                <a:cs typeface="Arial MT"/>
              </a:rPr>
              <a:t>outliers</a:t>
            </a:r>
            <a:endParaRPr lang="en-GB" dirty="0" smtClean="0">
              <a:solidFill>
                <a:srgbClr val="002060"/>
              </a:solidFill>
              <a:latin typeface="Cambria" pitchFamily="18" charset="0"/>
              <a:ea typeface="Cambria" pitchFamily="18" charset="0"/>
              <a:cs typeface="Arial MT"/>
            </a:endParaRPr>
          </a:p>
          <a:p>
            <a:pPr marL="384334" indent="-375285">
              <a:spcBef>
                <a:spcPts val="750"/>
              </a:spcBef>
              <a:buChar char="●"/>
              <a:tabLst>
                <a:tab pos="384334" algn="l"/>
                <a:tab pos="384810" algn="l"/>
              </a:tabLst>
            </a:pPr>
            <a:r>
              <a:rPr lang="en-GB" spc="8" dirty="0" smtClean="0">
                <a:solidFill>
                  <a:srgbClr val="002060"/>
                </a:solidFill>
                <a:latin typeface="Cambria" pitchFamily="18" charset="0"/>
                <a:ea typeface="Cambria" pitchFamily="18" charset="0"/>
                <a:cs typeface="Arial MT"/>
              </a:rPr>
              <a:t>So</a:t>
            </a:r>
            <a:r>
              <a:rPr lang="en-GB" spc="-11" dirty="0" smtClean="0">
                <a:solidFill>
                  <a:srgbClr val="002060"/>
                </a:solidFill>
                <a:latin typeface="Cambria" pitchFamily="18" charset="0"/>
                <a:ea typeface="Cambria" pitchFamily="18" charset="0"/>
                <a:cs typeface="Arial MT"/>
              </a:rPr>
              <a:t> </a:t>
            </a:r>
            <a:r>
              <a:rPr lang="en-GB" dirty="0" smtClean="0">
                <a:solidFill>
                  <a:srgbClr val="002060"/>
                </a:solidFill>
                <a:latin typeface="Cambria" pitchFamily="18" charset="0"/>
                <a:ea typeface="Cambria" pitchFamily="18" charset="0"/>
                <a:cs typeface="Arial MT"/>
              </a:rPr>
              <a:t>after</a:t>
            </a:r>
            <a:r>
              <a:rPr lang="en-GB" spc="4" dirty="0" smtClean="0">
                <a:solidFill>
                  <a:srgbClr val="002060"/>
                </a:solidFill>
                <a:latin typeface="Cambria" pitchFamily="18" charset="0"/>
                <a:ea typeface="Cambria" pitchFamily="18" charset="0"/>
                <a:cs typeface="Arial MT"/>
              </a:rPr>
              <a:t> </a:t>
            </a:r>
            <a:r>
              <a:rPr lang="en-GB" spc="11" dirty="0" smtClean="0">
                <a:solidFill>
                  <a:srgbClr val="002060"/>
                </a:solidFill>
                <a:latin typeface="Cambria" pitchFamily="18" charset="0"/>
                <a:ea typeface="Cambria" pitchFamily="18" charset="0"/>
                <a:cs typeface="Arial MT"/>
              </a:rPr>
              <a:t>successfully</a:t>
            </a:r>
            <a:r>
              <a:rPr lang="en-GB" spc="-23" dirty="0" smtClean="0">
                <a:solidFill>
                  <a:srgbClr val="002060"/>
                </a:solidFill>
                <a:latin typeface="Cambria" pitchFamily="18" charset="0"/>
                <a:ea typeface="Cambria" pitchFamily="18" charset="0"/>
                <a:cs typeface="Arial MT"/>
              </a:rPr>
              <a:t> </a:t>
            </a:r>
            <a:r>
              <a:rPr lang="en-GB" spc="11" dirty="0" smtClean="0">
                <a:solidFill>
                  <a:srgbClr val="002060"/>
                </a:solidFill>
                <a:latin typeface="Cambria" pitchFamily="18" charset="0"/>
                <a:ea typeface="Cambria" pitchFamily="18" charset="0"/>
                <a:cs typeface="Arial MT"/>
              </a:rPr>
              <a:t>cleaning</a:t>
            </a:r>
            <a:r>
              <a:rPr lang="en-GB" spc="4" dirty="0" smtClean="0">
                <a:solidFill>
                  <a:srgbClr val="002060"/>
                </a:solidFill>
                <a:latin typeface="Cambria" pitchFamily="18" charset="0"/>
                <a:ea typeface="Cambria" pitchFamily="18" charset="0"/>
                <a:cs typeface="Arial MT"/>
              </a:rPr>
              <a:t> </a:t>
            </a:r>
            <a:r>
              <a:rPr lang="en-GB" dirty="0" smtClean="0">
                <a:solidFill>
                  <a:srgbClr val="002060"/>
                </a:solidFill>
                <a:latin typeface="Cambria" pitchFamily="18" charset="0"/>
                <a:ea typeface="Cambria" pitchFamily="18" charset="0"/>
                <a:cs typeface="Arial MT"/>
              </a:rPr>
              <a:t>the</a:t>
            </a:r>
            <a:r>
              <a:rPr lang="en-GB" spc="4" dirty="0" smtClean="0">
                <a:solidFill>
                  <a:srgbClr val="002060"/>
                </a:solidFill>
                <a:latin typeface="Cambria" pitchFamily="18" charset="0"/>
                <a:ea typeface="Cambria" pitchFamily="18" charset="0"/>
                <a:cs typeface="Arial MT"/>
              </a:rPr>
              <a:t> </a:t>
            </a:r>
            <a:r>
              <a:rPr lang="en-GB" dirty="0" smtClean="0">
                <a:solidFill>
                  <a:srgbClr val="002060"/>
                </a:solidFill>
                <a:latin typeface="Cambria" pitchFamily="18" charset="0"/>
                <a:ea typeface="Cambria" pitchFamily="18" charset="0"/>
                <a:cs typeface="Arial MT"/>
              </a:rPr>
              <a:t>dataset</a:t>
            </a:r>
          </a:p>
          <a:p>
            <a:pPr marL="9049">
              <a:spcBef>
                <a:spcPts val="750"/>
              </a:spcBef>
              <a:tabLst>
                <a:tab pos="384334" algn="l"/>
                <a:tab pos="384810" algn="l"/>
              </a:tabLst>
            </a:pPr>
            <a:r>
              <a:rPr lang="en-GB" spc="19" dirty="0">
                <a:solidFill>
                  <a:srgbClr val="002060"/>
                </a:solidFill>
                <a:latin typeface="Cambria" pitchFamily="18" charset="0"/>
                <a:ea typeface="Cambria" pitchFamily="18" charset="0"/>
                <a:cs typeface="Arial MT"/>
              </a:rPr>
              <a:t>	</a:t>
            </a:r>
            <a:r>
              <a:rPr lang="en-GB" spc="19" dirty="0" smtClean="0">
                <a:solidFill>
                  <a:srgbClr val="002060"/>
                </a:solidFill>
                <a:latin typeface="Cambria" pitchFamily="18" charset="0"/>
                <a:ea typeface="Cambria" pitchFamily="18" charset="0"/>
                <a:cs typeface="Arial MT"/>
              </a:rPr>
              <a:t> </a:t>
            </a:r>
            <a:r>
              <a:rPr lang="en-GB" spc="8" dirty="0" smtClean="0">
                <a:solidFill>
                  <a:srgbClr val="002060"/>
                </a:solidFill>
                <a:latin typeface="Cambria" pitchFamily="18" charset="0"/>
                <a:ea typeface="Cambria" pitchFamily="18" charset="0"/>
                <a:cs typeface="Arial MT"/>
              </a:rPr>
              <a:t>we</a:t>
            </a:r>
            <a:r>
              <a:rPr lang="en-GB" dirty="0" smtClean="0">
                <a:solidFill>
                  <a:srgbClr val="002060"/>
                </a:solidFill>
                <a:latin typeface="Cambria" pitchFamily="18" charset="0"/>
                <a:ea typeface="Cambria" pitchFamily="18" charset="0"/>
                <a:cs typeface="Arial MT"/>
              </a:rPr>
              <a:t> </a:t>
            </a:r>
            <a:r>
              <a:rPr lang="en-GB" spc="4" dirty="0" smtClean="0">
                <a:solidFill>
                  <a:srgbClr val="002060"/>
                </a:solidFill>
                <a:latin typeface="Cambria" pitchFamily="18" charset="0"/>
                <a:ea typeface="Cambria" pitchFamily="18" charset="0"/>
                <a:cs typeface="Arial MT"/>
              </a:rPr>
              <a:t>have</a:t>
            </a:r>
            <a:r>
              <a:rPr lang="en-GB" spc="8" dirty="0" smtClean="0">
                <a:solidFill>
                  <a:srgbClr val="002060"/>
                </a:solidFill>
                <a:latin typeface="Cambria" pitchFamily="18" charset="0"/>
                <a:ea typeface="Cambria" pitchFamily="18" charset="0"/>
                <a:cs typeface="Arial MT"/>
              </a:rPr>
              <a:t> </a:t>
            </a:r>
            <a:r>
              <a:rPr lang="en-GB" dirty="0" smtClean="0">
                <a:solidFill>
                  <a:srgbClr val="002060"/>
                </a:solidFill>
                <a:latin typeface="Cambria" pitchFamily="18" charset="0"/>
                <a:ea typeface="Cambria" pitchFamily="18" charset="0"/>
                <a:cs typeface="Arial MT"/>
              </a:rPr>
              <a:t>185</a:t>
            </a:r>
            <a:r>
              <a:rPr lang="en-GB" spc="23" dirty="0" smtClean="0">
                <a:solidFill>
                  <a:srgbClr val="002060"/>
                </a:solidFill>
                <a:latin typeface="Cambria" pitchFamily="18" charset="0"/>
                <a:ea typeface="Cambria" pitchFamily="18" charset="0"/>
                <a:cs typeface="Arial MT"/>
              </a:rPr>
              <a:t> </a:t>
            </a:r>
            <a:r>
              <a:rPr lang="en-GB" spc="11" dirty="0" smtClean="0">
                <a:solidFill>
                  <a:srgbClr val="002060"/>
                </a:solidFill>
                <a:latin typeface="Cambria" pitchFamily="18" charset="0"/>
                <a:ea typeface="Cambria" pitchFamily="18" charset="0"/>
                <a:cs typeface="Arial MT"/>
              </a:rPr>
              <a:t>columns</a:t>
            </a:r>
            <a:r>
              <a:rPr lang="en-GB" dirty="0">
                <a:solidFill>
                  <a:srgbClr val="002060"/>
                </a:solidFill>
                <a:latin typeface="Cambria" pitchFamily="18" charset="0"/>
                <a:ea typeface="Cambria" pitchFamily="18" charset="0"/>
                <a:cs typeface="Arial MT"/>
              </a:rPr>
              <a:t> </a:t>
            </a:r>
            <a:r>
              <a:rPr lang="en-GB" dirty="0" smtClean="0">
                <a:solidFill>
                  <a:srgbClr val="002060"/>
                </a:solidFill>
                <a:latin typeface="Cambria" pitchFamily="18" charset="0"/>
                <a:ea typeface="Cambria" pitchFamily="18" charset="0"/>
                <a:cs typeface="Arial MT"/>
              </a:rPr>
              <a:t>and</a:t>
            </a:r>
            <a:r>
              <a:rPr lang="en-GB" spc="15" dirty="0" smtClean="0">
                <a:solidFill>
                  <a:srgbClr val="002060"/>
                </a:solidFill>
                <a:latin typeface="Cambria" pitchFamily="18" charset="0"/>
                <a:ea typeface="Cambria" pitchFamily="18" charset="0"/>
                <a:cs typeface="Arial MT"/>
              </a:rPr>
              <a:t> </a:t>
            </a:r>
            <a:r>
              <a:rPr lang="en-GB" spc="11" dirty="0" smtClean="0">
                <a:solidFill>
                  <a:srgbClr val="002060"/>
                </a:solidFill>
                <a:latin typeface="Cambria" pitchFamily="18" charset="0"/>
                <a:ea typeface="Cambria" pitchFamily="18" charset="0"/>
                <a:cs typeface="Arial MT"/>
              </a:rPr>
              <a:t>5 </a:t>
            </a:r>
            <a:r>
              <a:rPr lang="en-GB" spc="8" dirty="0" smtClean="0">
                <a:solidFill>
                  <a:srgbClr val="002060"/>
                </a:solidFill>
                <a:latin typeface="Cambria" pitchFamily="18" charset="0"/>
                <a:ea typeface="Cambria" pitchFamily="18" charset="0"/>
                <a:cs typeface="Arial MT"/>
              </a:rPr>
              <a:t>rows</a:t>
            </a:r>
            <a:endParaRPr lang="en-GB" dirty="0">
              <a:solidFill>
                <a:srgbClr val="002060"/>
              </a:solidFill>
              <a:latin typeface="Cambria" pitchFamily="18" charset="0"/>
              <a:ea typeface="Cambria" pitchFamily="18" charset="0"/>
              <a:cs typeface="Arial MT"/>
            </a:endParaRPr>
          </a:p>
        </p:txBody>
      </p:sp>
      <p:pic>
        <p:nvPicPr>
          <p:cNvPr id="13" name="object 5"/>
          <p:cNvPicPr/>
          <p:nvPr/>
        </p:nvPicPr>
        <p:blipFill>
          <a:blip r:embed="rId6" cstate="print"/>
          <a:stretch>
            <a:fillRect/>
          </a:stretch>
        </p:blipFill>
        <p:spPr>
          <a:xfrm>
            <a:off x="2872854" y="200507"/>
            <a:ext cx="762000" cy="350403"/>
          </a:xfrm>
          <a:prstGeom prst="rect">
            <a:avLst/>
          </a:prstGeom>
        </p:spPr>
      </p:pic>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4068" y="57150"/>
            <a:ext cx="573732" cy="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3387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8875" y="115490"/>
            <a:ext cx="4173951" cy="443391"/>
          </a:xfrm>
          <a:prstGeom prst="rect">
            <a:avLst/>
          </a:prstGeom>
        </p:spPr>
        <p:txBody>
          <a:bodyPr vert="horz" wrap="square" lIns="0" tIns="12383" rIns="0" bIns="0" rtlCol="0">
            <a:spAutoFit/>
          </a:bodyPr>
          <a:lstStyle/>
          <a:p>
            <a:pPr marL="9525">
              <a:spcBef>
                <a:spcPts val="98"/>
              </a:spcBef>
            </a:pPr>
            <a:r>
              <a:rPr sz="2800" i="0" u="none" dirty="0">
                <a:solidFill>
                  <a:srgbClr val="C00000"/>
                </a:solidFill>
                <a:latin typeface="Georgia" pitchFamily="18" charset="0"/>
                <a:ea typeface="Cambria" pitchFamily="18" charset="0"/>
              </a:rPr>
              <a:t>Data</a:t>
            </a:r>
            <a:r>
              <a:rPr sz="2800" i="0" u="none" spc="-101" dirty="0">
                <a:solidFill>
                  <a:srgbClr val="C00000"/>
                </a:solidFill>
                <a:latin typeface="Georgia" pitchFamily="18" charset="0"/>
                <a:ea typeface="Cambria" pitchFamily="18" charset="0"/>
              </a:rPr>
              <a:t> </a:t>
            </a:r>
            <a:r>
              <a:rPr sz="2800" i="0" u="none" spc="-8" dirty="0" smtClean="0">
                <a:solidFill>
                  <a:srgbClr val="C00000"/>
                </a:solidFill>
                <a:latin typeface="Georgia" pitchFamily="18" charset="0"/>
                <a:ea typeface="Cambria" pitchFamily="18" charset="0"/>
              </a:rPr>
              <a:t>Wrangling</a:t>
            </a:r>
            <a:endParaRPr sz="2800" dirty="0">
              <a:solidFill>
                <a:srgbClr val="FF0000"/>
              </a:solidFill>
              <a:latin typeface="Cambria" pitchFamily="18" charset="0"/>
              <a:ea typeface="Cambria" pitchFamily="18" charset="0"/>
            </a:endParaRPr>
          </a:p>
        </p:txBody>
      </p:sp>
      <p:sp>
        <p:nvSpPr>
          <p:cNvPr id="4" name="object 4"/>
          <p:cNvSpPr txBox="1"/>
          <p:nvPr/>
        </p:nvSpPr>
        <p:spPr>
          <a:xfrm>
            <a:off x="96982" y="4386929"/>
            <a:ext cx="2289334" cy="255839"/>
          </a:xfrm>
          <a:prstGeom prst="rect">
            <a:avLst/>
          </a:prstGeom>
        </p:spPr>
        <p:txBody>
          <a:bodyPr vert="horz" wrap="square" lIns="0" tIns="9525" rIns="0" bIns="0" rtlCol="0">
            <a:spAutoFit/>
          </a:bodyPr>
          <a:lstStyle/>
          <a:p>
            <a:pPr marL="352425" indent="-342900">
              <a:spcBef>
                <a:spcPts val="75"/>
              </a:spcBef>
              <a:buClr>
                <a:srgbClr val="F5FBFF"/>
              </a:buClr>
              <a:buChar char="●"/>
              <a:tabLst>
                <a:tab pos="351949" algn="l"/>
                <a:tab pos="352425" algn="l"/>
              </a:tabLst>
            </a:pPr>
            <a:r>
              <a:rPr sz="1600" b="1" spc="-11" dirty="0">
                <a:solidFill>
                  <a:srgbClr val="002060"/>
                </a:solidFill>
                <a:latin typeface="Georgia" pitchFamily="18" charset="0"/>
                <a:ea typeface="Cambria" pitchFamily="18" charset="0"/>
                <a:cs typeface="Times New Roman"/>
              </a:rPr>
              <a:t>Shape</a:t>
            </a:r>
            <a:r>
              <a:rPr sz="1600" b="1" dirty="0">
                <a:solidFill>
                  <a:srgbClr val="002060"/>
                </a:solidFill>
                <a:latin typeface="Georgia" pitchFamily="18" charset="0"/>
                <a:ea typeface="Cambria" pitchFamily="18" charset="0"/>
                <a:cs typeface="Times New Roman"/>
              </a:rPr>
              <a:t> of</a:t>
            </a:r>
            <a:r>
              <a:rPr sz="1600" b="1" spc="-23" dirty="0">
                <a:solidFill>
                  <a:srgbClr val="002060"/>
                </a:solidFill>
                <a:latin typeface="Georgia" pitchFamily="18" charset="0"/>
                <a:ea typeface="Cambria" pitchFamily="18" charset="0"/>
                <a:cs typeface="Times New Roman"/>
              </a:rPr>
              <a:t> </a:t>
            </a:r>
            <a:r>
              <a:rPr sz="1600" b="1" spc="-4" dirty="0">
                <a:solidFill>
                  <a:srgbClr val="002060"/>
                </a:solidFill>
                <a:latin typeface="Georgia" pitchFamily="18" charset="0"/>
                <a:ea typeface="Cambria" pitchFamily="18" charset="0"/>
                <a:cs typeface="Times New Roman"/>
              </a:rPr>
              <a:t>the</a:t>
            </a:r>
            <a:r>
              <a:rPr sz="1600" b="1" spc="-38" dirty="0">
                <a:solidFill>
                  <a:srgbClr val="002060"/>
                </a:solidFill>
                <a:latin typeface="Georgia" pitchFamily="18" charset="0"/>
                <a:ea typeface="Cambria" pitchFamily="18" charset="0"/>
                <a:cs typeface="Times New Roman"/>
              </a:rPr>
              <a:t> </a:t>
            </a:r>
            <a:r>
              <a:rPr sz="1600" b="1" spc="-8" dirty="0">
                <a:solidFill>
                  <a:srgbClr val="002060"/>
                </a:solidFill>
                <a:latin typeface="Georgia" pitchFamily="18" charset="0"/>
                <a:ea typeface="Cambria" pitchFamily="18" charset="0"/>
                <a:cs typeface="Times New Roman"/>
              </a:rPr>
              <a:t>Data</a:t>
            </a:r>
            <a:endParaRPr sz="1600" b="1" dirty="0">
              <a:solidFill>
                <a:srgbClr val="002060"/>
              </a:solidFill>
              <a:latin typeface="Georgia" pitchFamily="18" charset="0"/>
              <a:ea typeface="Cambria" pitchFamily="18" charset="0"/>
              <a:cs typeface="Times New Roman"/>
            </a:endParaRPr>
          </a:p>
        </p:txBody>
      </p:sp>
      <p:sp>
        <p:nvSpPr>
          <p:cNvPr id="5" name="object 5"/>
          <p:cNvSpPr txBox="1"/>
          <p:nvPr/>
        </p:nvSpPr>
        <p:spPr>
          <a:xfrm>
            <a:off x="86591" y="777792"/>
            <a:ext cx="3501508" cy="286617"/>
          </a:xfrm>
          <a:prstGeom prst="rect">
            <a:avLst/>
          </a:prstGeom>
        </p:spPr>
        <p:txBody>
          <a:bodyPr vert="horz" wrap="square" lIns="0" tIns="9525" rIns="0" bIns="0" rtlCol="0">
            <a:spAutoFit/>
          </a:bodyPr>
          <a:lstStyle/>
          <a:p>
            <a:pPr marL="352425" indent="-342900">
              <a:spcBef>
                <a:spcPts val="75"/>
              </a:spcBef>
              <a:buClr>
                <a:srgbClr val="F5FBFF"/>
              </a:buClr>
              <a:buChar char="●"/>
              <a:tabLst>
                <a:tab pos="351949" algn="l"/>
                <a:tab pos="352425" algn="l"/>
              </a:tabLst>
            </a:pPr>
            <a:r>
              <a:rPr b="1" spc="-11" dirty="0">
                <a:solidFill>
                  <a:srgbClr val="002060"/>
                </a:solidFill>
                <a:latin typeface="Georgia" pitchFamily="18" charset="0"/>
                <a:ea typeface="Cambria" pitchFamily="18" charset="0"/>
                <a:cs typeface="Times New Roman"/>
              </a:rPr>
              <a:t>Datatype</a:t>
            </a:r>
            <a:r>
              <a:rPr b="1" spc="15" dirty="0">
                <a:solidFill>
                  <a:srgbClr val="002060"/>
                </a:solidFill>
                <a:latin typeface="Georgia" pitchFamily="18" charset="0"/>
                <a:ea typeface="Cambria" pitchFamily="18" charset="0"/>
                <a:cs typeface="Times New Roman"/>
              </a:rPr>
              <a:t> </a:t>
            </a:r>
            <a:r>
              <a:rPr b="1" spc="-4" dirty="0">
                <a:solidFill>
                  <a:srgbClr val="002060"/>
                </a:solidFill>
                <a:latin typeface="Georgia" pitchFamily="18" charset="0"/>
                <a:ea typeface="Cambria" pitchFamily="18" charset="0"/>
                <a:cs typeface="Times New Roman"/>
              </a:rPr>
              <a:t>in</a:t>
            </a:r>
            <a:r>
              <a:rPr b="1" spc="-41" dirty="0">
                <a:solidFill>
                  <a:srgbClr val="002060"/>
                </a:solidFill>
                <a:latin typeface="Georgia" pitchFamily="18" charset="0"/>
                <a:ea typeface="Cambria" pitchFamily="18" charset="0"/>
                <a:cs typeface="Times New Roman"/>
              </a:rPr>
              <a:t> </a:t>
            </a:r>
            <a:r>
              <a:rPr b="1" spc="-8" dirty="0">
                <a:solidFill>
                  <a:srgbClr val="002060"/>
                </a:solidFill>
                <a:latin typeface="Georgia" pitchFamily="18" charset="0"/>
                <a:ea typeface="Cambria" pitchFamily="18" charset="0"/>
                <a:cs typeface="Times New Roman"/>
              </a:rPr>
              <a:t>Data</a:t>
            </a:r>
            <a:r>
              <a:rPr b="1" spc="-11" dirty="0">
                <a:solidFill>
                  <a:srgbClr val="002060"/>
                </a:solidFill>
                <a:latin typeface="Georgia" pitchFamily="18" charset="0"/>
                <a:ea typeface="Cambria" pitchFamily="18" charset="0"/>
                <a:cs typeface="Times New Roman"/>
              </a:rPr>
              <a:t> </a:t>
            </a:r>
            <a:r>
              <a:rPr b="1" spc="-4" dirty="0">
                <a:solidFill>
                  <a:srgbClr val="002060"/>
                </a:solidFill>
                <a:latin typeface="Georgia" pitchFamily="18" charset="0"/>
                <a:ea typeface="Cambria" pitchFamily="18" charset="0"/>
                <a:cs typeface="Times New Roman"/>
              </a:rPr>
              <a:t>Frame</a:t>
            </a:r>
            <a:endParaRPr b="1" dirty="0">
              <a:solidFill>
                <a:srgbClr val="002060"/>
              </a:solidFill>
              <a:latin typeface="Georgia" pitchFamily="18" charset="0"/>
              <a:ea typeface="Cambria" pitchFamily="18" charset="0"/>
              <a:cs typeface="Times New Roman"/>
            </a:endParaRPr>
          </a:p>
        </p:txBody>
      </p:sp>
      <p:grpSp>
        <p:nvGrpSpPr>
          <p:cNvPr id="6" name="object 6"/>
          <p:cNvGrpSpPr/>
          <p:nvPr/>
        </p:nvGrpSpPr>
        <p:grpSpPr>
          <a:xfrm>
            <a:off x="228598" y="1200150"/>
            <a:ext cx="3810001" cy="3694605"/>
            <a:chOff x="6646163" y="1787652"/>
            <a:chExt cx="5434908" cy="5382551"/>
          </a:xfrm>
        </p:grpSpPr>
        <p:pic>
          <p:nvPicPr>
            <p:cNvPr id="7" name="object 7"/>
            <p:cNvPicPr/>
            <p:nvPr/>
          </p:nvPicPr>
          <p:blipFill>
            <a:blip r:embed="rId2" cstate="print"/>
            <a:stretch>
              <a:fillRect/>
            </a:stretch>
          </p:blipFill>
          <p:spPr>
            <a:xfrm>
              <a:off x="10103239" y="6332003"/>
              <a:ext cx="1977832" cy="838200"/>
            </a:xfrm>
            <a:prstGeom prst="rect">
              <a:avLst/>
            </a:prstGeom>
          </p:spPr>
        </p:pic>
        <p:pic>
          <p:nvPicPr>
            <p:cNvPr id="8" name="object 8"/>
            <p:cNvPicPr/>
            <p:nvPr/>
          </p:nvPicPr>
          <p:blipFill>
            <a:blip r:embed="rId3" cstate="print"/>
            <a:stretch>
              <a:fillRect/>
            </a:stretch>
          </p:blipFill>
          <p:spPr>
            <a:xfrm>
              <a:off x="6646163" y="1787652"/>
              <a:ext cx="5129783" cy="4194047"/>
            </a:xfrm>
            <a:prstGeom prst="rect">
              <a:avLst/>
            </a:prstGeom>
          </p:spPr>
        </p:pic>
      </p:grpSp>
      <p:grpSp>
        <p:nvGrpSpPr>
          <p:cNvPr id="13" name="object 3"/>
          <p:cNvGrpSpPr/>
          <p:nvPr/>
        </p:nvGrpSpPr>
        <p:grpSpPr>
          <a:xfrm>
            <a:off x="-761" y="595249"/>
            <a:ext cx="9144761" cy="88847"/>
            <a:chOff x="0" y="991801"/>
            <a:chExt cx="9144761" cy="88847"/>
          </a:xfrm>
        </p:grpSpPr>
        <p:pic>
          <p:nvPicPr>
            <p:cNvPr id="14" name="object 4"/>
            <p:cNvPicPr/>
            <p:nvPr/>
          </p:nvPicPr>
          <p:blipFill>
            <a:blip r:embed="rId4" cstate="print"/>
            <a:stretch>
              <a:fillRect/>
            </a:stretch>
          </p:blipFill>
          <p:spPr>
            <a:xfrm>
              <a:off x="0" y="991801"/>
              <a:ext cx="9143999" cy="88847"/>
            </a:xfrm>
            <a:prstGeom prst="rect">
              <a:avLst/>
            </a:prstGeom>
          </p:spPr>
        </p:pic>
        <p:sp>
          <p:nvSpPr>
            <p:cNvPr id="15" name="object 5"/>
            <p:cNvSpPr/>
            <p:nvPr/>
          </p:nvSpPr>
          <p:spPr>
            <a:xfrm>
              <a:off x="761" y="1018793"/>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16" name="Rectangle 15"/>
          <p:cNvSpPr/>
          <p:nvPr/>
        </p:nvSpPr>
        <p:spPr>
          <a:xfrm>
            <a:off x="4267200" y="4158697"/>
            <a:ext cx="2296674" cy="584775"/>
          </a:xfrm>
          <a:prstGeom prst="rect">
            <a:avLst/>
          </a:prstGeom>
        </p:spPr>
        <p:txBody>
          <a:bodyPr wrap="square">
            <a:spAutoFit/>
          </a:bodyPr>
          <a:lstStyle/>
          <a:p>
            <a:pPr marL="9525">
              <a:spcBef>
                <a:spcPts val="75"/>
              </a:spcBef>
            </a:pPr>
            <a:r>
              <a:rPr lang="en-IN" sz="1600" b="1" spc="-11" dirty="0" smtClean="0">
                <a:solidFill>
                  <a:schemeClr val="tx2"/>
                </a:solidFill>
                <a:latin typeface="Georgia" pitchFamily="18" charset="0"/>
                <a:ea typeface="Cambria" pitchFamily="18" charset="0"/>
                <a:cs typeface="Times New Roman"/>
              </a:rPr>
              <a:t>Finding</a:t>
            </a:r>
            <a:r>
              <a:rPr lang="en-IN" sz="1600" b="1" spc="-34" dirty="0" smtClean="0">
                <a:solidFill>
                  <a:schemeClr val="tx2"/>
                </a:solidFill>
                <a:latin typeface="Georgia" pitchFamily="18" charset="0"/>
                <a:ea typeface="Cambria" pitchFamily="18" charset="0"/>
                <a:cs typeface="Times New Roman"/>
              </a:rPr>
              <a:t> </a:t>
            </a:r>
            <a:r>
              <a:rPr lang="en-IN" sz="1600" b="1" dirty="0" smtClean="0">
                <a:solidFill>
                  <a:schemeClr val="tx2"/>
                </a:solidFill>
                <a:latin typeface="Georgia" pitchFamily="18" charset="0"/>
                <a:ea typeface="Cambria" pitchFamily="18" charset="0"/>
                <a:cs typeface="Times New Roman"/>
              </a:rPr>
              <a:t>the</a:t>
            </a:r>
            <a:r>
              <a:rPr lang="en-IN" sz="1600" b="1" spc="-19" dirty="0" smtClean="0">
                <a:solidFill>
                  <a:schemeClr val="tx2"/>
                </a:solidFill>
                <a:latin typeface="Georgia" pitchFamily="18" charset="0"/>
                <a:ea typeface="Cambria" pitchFamily="18" charset="0"/>
                <a:cs typeface="Times New Roman"/>
              </a:rPr>
              <a:t> </a:t>
            </a:r>
            <a:r>
              <a:rPr lang="en-IN" sz="1600" b="1" spc="-11" dirty="0" smtClean="0">
                <a:solidFill>
                  <a:schemeClr val="tx2"/>
                </a:solidFill>
                <a:latin typeface="Georgia" pitchFamily="18" charset="0"/>
                <a:ea typeface="Cambria" pitchFamily="18" charset="0"/>
                <a:cs typeface="Times New Roman"/>
              </a:rPr>
              <a:t>Null</a:t>
            </a:r>
            <a:r>
              <a:rPr lang="en-IN" sz="1600" b="1" spc="-19" dirty="0" smtClean="0">
                <a:solidFill>
                  <a:schemeClr val="tx2"/>
                </a:solidFill>
                <a:latin typeface="Georgia" pitchFamily="18" charset="0"/>
                <a:ea typeface="Cambria" pitchFamily="18" charset="0"/>
                <a:cs typeface="Times New Roman"/>
              </a:rPr>
              <a:t> </a:t>
            </a:r>
            <a:r>
              <a:rPr lang="en-IN" sz="1600" b="1" spc="-8" dirty="0" smtClean="0">
                <a:solidFill>
                  <a:schemeClr val="tx2"/>
                </a:solidFill>
                <a:latin typeface="Georgia" pitchFamily="18" charset="0"/>
                <a:ea typeface="Cambria" pitchFamily="18" charset="0"/>
                <a:cs typeface="Times New Roman"/>
              </a:rPr>
              <a:t>values:</a:t>
            </a:r>
            <a:endParaRPr lang="en-IN" sz="1600" b="1" dirty="0">
              <a:solidFill>
                <a:schemeClr val="tx2"/>
              </a:solidFill>
              <a:latin typeface="Georgia" pitchFamily="18" charset="0"/>
              <a:ea typeface="Cambria" pitchFamily="18" charset="0"/>
              <a:cs typeface="Times New Roman"/>
            </a:endParaRPr>
          </a:p>
        </p:txBody>
      </p:sp>
      <p:pic>
        <p:nvPicPr>
          <p:cNvPr id="18" name="object 7"/>
          <p:cNvPicPr/>
          <p:nvPr/>
        </p:nvPicPr>
        <p:blipFill rotWithShape="1">
          <a:blip r:embed="rId5" cstate="print"/>
          <a:srcRect l="-5584" t="1" r="-1" b="1830"/>
          <a:stretch/>
        </p:blipFill>
        <p:spPr>
          <a:xfrm>
            <a:off x="6395223" y="3943350"/>
            <a:ext cx="2414143" cy="1142999"/>
          </a:xfrm>
          <a:prstGeom prst="rect">
            <a:avLst/>
          </a:prstGeom>
        </p:spPr>
      </p:pic>
      <p:pic>
        <p:nvPicPr>
          <p:cNvPr id="23" name="object 10"/>
          <p:cNvPicPr/>
          <p:nvPr/>
        </p:nvPicPr>
        <p:blipFill>
          <a:blip r:embed="rId6" cstate="print"/>
          <a:stretch>
            <a:fillRect/>
          </a:stretch>
        </p:blipFill>
        <p:spPr>
          <a:xfrm>
            <a:off x="4560846" y="1290432"/>
            <a:ext cx="3897354" cy="2348118"/>
          </a:xfrm>
          <a:prstGeom prst="rect">
            <a:avLst/>
          </a:prstGeom>
        </p:spPr>
      </p:pic>
      <p:sp>
        <p:nvSpPr>
          <p:cNvPr id="24" name="Rectangle 23"/>
          <p:cNvSpPr/>
          <p:nvPr/>
        </p:nvSpPr>
        <p:spPr>
          <a:xfrm>
            <a:off x="4944088" y="777792"/>
            <a:ext cx="2902269" cy="369332"/>
          </a:xfrm>
          <a:prstGeom prst="rect">
            <a:avLst/>
          </a:prstGeom>
        </p:spPr>
        <p:txBody>
          <a:bodyPr wrap="none">
            <a:spAutoFit/>
          </a:bodyPr>
          <a:lstStyle/>
          <a:p>
            <a:pPr marL="9525">
              <a:spcBef>
                <a:spcPts val="75"/>
              </a:spcBef>
            </a:pPr>
            <a:r>
              <a:rPr lang="en-IN" b="1" spc="-8" dirty="0" smtClean="0">
                <a:solidFill>
                  <a:srgbClr val="002060"/>
                </a:solidFill>
                <a:latin typeface="Georgia" pitchFamily="18" charset="0"/>
                <a:ea typeface="Cambria" pitchFamily="18" charset="0"/>
                <a:cs typeface="Microsoft Sans Serif"/>
              </a:rPr>
              <a:t>Description</a:t>
            </a:r>
            <a:r>
              <a:rPr lang="en-IN" b="1" spc="4" dirty="0" smtClean="0">
                <a:solidFill>
                  <a:srgbClr val="002060"/>
                </a:solidFill>
                <a:latin typeface="Georgia" pitchFamily="18" charset="0"/>
                <a:ea typeface="Cambria" pitchFamily="18" charset="0"/>
                <a:cs typeface="Microsoft Sans Serif"/>
              </a:rPr>
              <a:t> </a:t>
            </a:r>
            <a:r>
              <a:rPr lang="en-IN" b="1" spc="-4" dirty="0" smtClean="0">
                <a:solidFill>
                  <a:srgbClr val="002060"/>
                </a:solidFill>
                <a:latin typeface="Georgia" pitchFamily="18" charset="0"/>
                <a:ea typeface="Cambria" pitchFamily="18" charset="0"/>
                <a:cs typeface="Microsoft Sans Serif"/>
              </a:rPr>
              <a:t>of</a:t>
            </a:r>
            <a:r>
              <a:rPr lang="en-IN" b="1" spc="-41" dirty="0" smtClean="0">
                <a:solidFill>
                  <a:srgbClr val="002060"/>
                </a:solidFill>
                <a:latin typeface="Georgia" pitchFamily="18" charset="0"/>
                <a:ea typeface="Cambria" pitchFamily="18" charset="0"/>
                <a:cs typeface="Microsoft Sans Serif"/>
              </a:rPr>
              <a:t> </a:t>
            </a:r>
            <a:r>
              <a:rPr lang="en-IN" b="1" spc="-11" dirty="0" smtClean="0">
                <a:solidFill>
                  <a:srgbClr val="002060"/>
                </a:solidFill>
                <a:latin typeface="Georgia" pitchFamily="18" charset="0"/>
                <a:ea typeface="Cambria" pitchFamily="18" charset="0"/>
                <a:cs typeface="Microsoft Sans Serif"/>
              </a:rPr>
              <a:t>datasets</a:t>
            </a:r>
            <a:endParaRPr lang="en-IN" b="1" dirty="0">
              <a:solidFill>
                <a:srgbClr val="002060"/>
              </a:solidFill>
              <a:latin typeface="Georgia" pitchFamily="18" charset="0"/>
              <a:ea typeface="Cambria" pitchFamily="18" charset="0"/>
              <a:cs typeface="Microsoft Sans Serif"/>
            </a:endParaRPr>
          </a:p>
        </p:txBody>
      </p:sp>
    </p:spTree>
    <p:extLst>
      <p:ext uri="{BB962C8B-B14F-4D97-AF65-F5344CB8AC3E}">
        <p14:creationId xmlns:p14="http://schemas.microsoft.com/office/powerpoint/2010/main" val="364115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696" y="285750"/>
            <a:ext cx="3481704" cy="381515"/>
          </a:xfrm>
          <a:prstGeom prst="rect">
            <a:avLst/>
          </a:prstGeom>
        </p:spPr>
        <p:txBody>
          <a:bodyPr vert="horz" wrap="square" lIns="0" tIns="12065" rIns="0" bIns="0" rtlCol="0">
            <a:spAutoFit/>
          </a:bodyPr>
          <a:lstStyle/>
          <a:p>
            <a:pPr marL="12700">
              <a:lnSpc>
                <a:spcPct val="100000"/>
              </a:lnSpc>
              <a:spcBef>
                <a:spcPts val="95"/>
              </a:spcBef>
            </a:pPr>
            <a:r>
              <a:rPr lang="en-GB" sz="2400" i="0" u="none" spc="-5" dirty="0" smtClean="0">
                <a:solidFill>
                  <a:srgbClr val="CC0000"/>
                </a:solidFill>
                <a:latin typeface="Georgia" pitchFamily="18" charset="0"/>
              </a:rPr>
              <a:t>Outliers</a:t>
            </a:r>
            <a:endParaRPr sz="2800" dirty="0">
              <a:latin typeface="Arial"/>
              <a:cs typeface="Arial"/>
            </a:endParaRPr>
          </a:p>
        </p:txBody>
      </p:sp>
      <p:grpSp>
        <p:nvGrpSpPr>
          <p:cNvPr id="3" name="object 3"/>
          <p:cNvGrpSpPr/>
          <p:nvPr/>
        </p:nvGrpSpPr>
        <p:grpSpPr>
          <a:xfrm>
            <a:off x="10020" y="772741"/>
            <a:ext cx="9145270" cy="88900"/>
            <a:chOff x="0" y="848545"/>
            <a:chExt cx="9145270" cy="88900"/>
          </a:xfrm>
        </p:grpSpPr>
        <p:pic>
          <p:nvPicPr>
            <p:cNvPr id="4" name="object 4"/>
            <p:cNvPicPr/>
            <p:nvPr/>
          </p:nvPicPr>
          <p:blipFill>
            <a:blip r:embed="rId2" cstate="print"/>
            <a:stretch>
              <a:fillRect/>
            </a:stretch>
          </p:blipFill>
          <p:spPr>
            <a:xfrm>
              <a:off x="0" y="848545"/>
              <a:ext cx="9143999" cy="88847"/>
            </a:xfrm>
            <a:prstGeom prst="rect">
              <a:avLst/>
            </a:prstGeom>
          </p:spPr>
        </p:pic>
        <p:sp>
          <p:nvSpPr>
            <p:cNvPr id="5" name="object 5"/>
            <p:cNvSpPr/>
            <p:nvPr/>
          </p:nvSpPr>
          <p:spPr>
            <a:xfrm>
              <a:off x="761" y="875537"/>
              <a:ext cx="9144000" cy="0"/>
            </a:xfrm>
            <a:custGeom>
              <a:avLst/>
              <a:gdLst/>
              <a:ahLst/>
              <a:cxnLst/>
              <a:rect l="l" t="t" r="r" b="b"/>
              <a:pathLst>
                <a:path w="9144000">
                  <a:moveTo>
                    <a:pt x="0" y="0"/>
                  </a:moveTo>
                  <a:lnTo>
                    <a:pt x="9144000" y="0"/>
                  </a:lnTo>
                </a:path>
              </a:pathLst>
            </a:custGeom>
            <a:ln w="25400">
              <a:solidFill>
                <a:srgbClr val="CC0000"/>
              </a:solidFill>
            </a:ln>
          </p:spPr>
          <p:txBody>
            <a:bodyPr wrap="square" lIns="0" tIns="0" rIns="0" bIns="0" rtlCol="0"/>
            <a:lstStyle/>
            <a:p>
              <a:endParaRPr/>
            </a:p>
          </p:txBody>
        </p:sp>
      </p:grpSp>
      <p:sp>
        <p:nvSpPr>
          <p:cNvPr id="16" name="object 16"/>
          <p:cNvSpPr txBox="1"/>
          <p:nvPr/>
        </p:nvSpPr>
        <p:spPr>
          <a:xfrm>
            <a:off x="1196746" y="4632459"/>
            <a:ext cx="53975" cy="13593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CC0000"/>
                </a:solidFill>
                <a:latin typeface="Arial MT"/>
                <a:cs typeface="Arial MT"/>
              </a:rPr>
              <a:t>.</a:t>
            </a:r>
            <a:endParaRPr sz="800">
              <a:latin typeface="Arial MT"/>
              <a:cs typeface="Arial MT"/>
            </a:endParaRPr>
          </a:p>
        </p:txBody>
      </p:sp>
      <p:sp>
        <p:nvSpPr>
          <p:cNvPr id="20" name="object 20"/>
          <p:cNvSpPr txBox="1"/>
          <p:nvPr/>
        </p:nvSpPr>
        <p:spPr>
          <a:xfrm>
            <a:off x="6934200" y="1153726"/>
            <a:ext cx="1981200" cy="2937343"/>
          </a:xfrm>
          <a:prstGeom prst="rect">
            <a:avLst/>
          </a:prstGeom>
        </p:spPr>
        <p:txBody>
          <a:bodyPr vert="horz" wrap="square" lIns="0" tIns="13335" rIns="0" bIns="0" rtlCol="0">
            <a:spAutoFit/>
          </a:bodyPr>
          <a:lstStyle/>
          <a:p>
            <a:pPr marL="184785" indent="-172720">
              <a:lnSpc>
                <a:spcPts val="1905"/>
              </a:lnSpc>
              <a:spcBef>
                <a:spcPts val="105"/>
              </a:spcBef>
              <a:buFont typeface="Arial MT"/>
              <a:buChar char="•"/>
              <a:tabLst>
                <a:tab pos="185420" algn="l"/>
              </a:tabLst>
            </a:pPr>
            <a:r>
              <a:rPr lang="en-GB" dirty="0">
                <a:solidFill>
                  <a:srgbClr val="002060"/>
                </a:solidFill>
                <a:latin typeface="Cambria" pitchFamily="18" charset="0"/>
                <a:ea typeface="Cambria" pitchFamily="18" charset="0"/>
              </a:rPr>
              <a:t>Handling outliers is crucial for accurate model fitting and reliable predictions. Approaches like removal, transformation, or imputation improve model robustness</a:t>
            </a:r>
            <a:endParaRPr dirty="0">
              <a:solidFill>
                <a:srgbClr val="002060"/>
              </a:solidFill>
              <a:latin typeface="Cambria" pitchFamily="18" charset="0"/>
              <a:ea typeface="Cambria" pitchFamily="18" charset="0"/>
              <a:cs typeface="Times New Roman"/>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 y="861589"/>
            <a:ext cx="6771018" cy="4237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24F5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1629</TotalTime>
  <Words>1911</Words>
  <Application>Microsoft Office PowerPoint</Application>
  <PresentationFormat>On-screen Show (16:9)</PresentationFormat>
  <Paragraphs>194</Paragraphs>
  <Slides>32</Slides>
  <Notes>7</Notes>
  <HiddenSlides>0</HiddenSlides>
  <MMClips>0</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Office Theme</vt:lpstr>
      <vt:lpstr>Custom Design</vt:lpstr>
      <vt:lpstr>Capstone Project  Regression - Yes Bank Stock  Closing Price Prediction</vt:lpstr>
      <vt:lpstr>CONTENTS</vt:lpstr>
      <vt:lpstr>INTRODUCTION</vt:lpstr>
      <vt:lpstr>PowerPoint Presentation</vt:lpstr>
      <vt:lpstr>PowerPoint Presentation</vt:lpstr>
      <vt:lpstr>PowerPoint Presentation</vt:lpstr>
      <vt:lpstr>PowerPoint Presentation</vt:lpstr>
      <vt:lpstr>Data Wrangling</vt:lpstr>
      <vt:lpstr>Outliers</vt:lpstr>
      <vt:lpstr>EDA (Visualizations)</vt:lpstr>
      <vt:lpstr>PowerPoint Presentation</vt:lpstr>
      <vt:lpstr>PowerPoint Presentation</vt:lpstr>
      <vt:lpstr>EDA (Visualizations)</vt:lpstr>
      <vt:lpstr>EDA (Visualizations)</vt:lpstr>
      <vt:lpstr>EDA (Visualizations)</vt:lpstr>
      <vt:lpstr>VIF(Variation Inflation Factor)</vt:lpstr>
      <vt:lpstr>PairPlot</vt:lpstr>
      <vt:lpstr>Data Modelling</vt:lpstr>
      <vt:lpstr>Splitting Data</vt:lpstr>
      <vt:lpstr>Create  Regression Models for This Data.</vt:lpstr>
      <vt:lpstr>Linear Regression</vt:lpstr>
      <vt:lpstr>Lasso Regression</vt:lpstr>
      <vt:lpstr>Cross Validation of Lasso Regression</vt:lpstr>
      <vt:lpstr>Ridge Regression</vt:lpstr>
      <vt:lpstr>Cross Validation of Ridge Regression</vt:lpstr>
      <vt:lpstr>Elastic Net Regression</vt:lpstr>
      <vt:lpstr>Cross Validation of Elastic Net</vt:lpstr>
      <vt:lpstr>Distribution of Residuals</vt:lpstr>
      <vt:lpstr>Hypothesis Testing </vt:lpstr>
      <vt:lpstr>PowerPoint Presentation</vt:lpstr>
      <vt:lpstr>PowerPoint Presentation</vt:lpstr>
      <vt:lpstr>THANK-YOU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Project-II  Regression- Yes Bank Stock  Closing Price Prediction</dc:title>
  <dc:creator>Vibhuti Gupta</dc:creator>
  <cp:lastModifiedBy>Vibhuti Gupta</cp:lastModifiedBy>
  <cp:revision>51</cp:revision>
  <dcterms:created xsi:type="dcterms:W3CDTF">2023-07-18T15:09:44Z</dcterms:created>
  <dcterms:modified xsi:type="dcterms:W3CDTF">2023-07-20T10:06:41Z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2022-06-23T00:00:00Z</vt:filetime>
  </property>
  <property fmtid="{D5CDD505-2E9C-101B-9397-08002B2CF9AE}" pid="3" name="Creator">
    <vt:lpwstr>Microsoft® PowerPoint® for Microsoft 365</vt:lpwstr>
  </property>
  <property fmtid="{D5CDD505-2E9C-101B-9397-08002B2CF9AE}" pid="4" name="LastSaved">
    <vt:filetime>2023-07-18T00:00:00Z</vt:filetime>
  </property>
</Properties>
</file>